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rgbClr val="FFFF99"/>
        </a:solidFill>
        <a:latin typeface="Arial" charset="0"/>
        <a:ea typeface="+mn-ea"/>
        <a:cs typeface="+mn-cs"/>
      </a:defRPr>
    </a:lvl1pPr>
    <a:lvl2pPr marL="457200" algn="l" rtl="0" eaLnBrk="0" fontAlgn="base" hangingPunct="0">
      <a:spcBef>
        <a:spcPct val="0"/>
      </a:spcBef>
      <a:spcAft>
        <a:spcPct val="0"/>
      </a:spcAft>
      <a:defRPr sz="2800" kern="1200">
        <a:solidFill>
          <a:srgbClr val="FFFF99"/>
        </a:solidFill>
        <a:latin typeface="Arial" charset="0"/>
        <a:ea typeface="+mn-ea"/>
        <a:cs typeface="+mn-cs"/>
      </a:defRPr>
    </a:lvl2pPr>
    <a:lvl3pPr marL="914400" algn="l" rtl="0" eaLnBrk="0" fontAlgn="base" hangingPunct="0">
      <a:spcBef>
        <a:spcPct val="0"/>
      </a:spcBef>
      <a:spcAft>
        <a:spcPct val="0"/>
      </a:spcAft>
      <a:defRPr sz="2800" kern="1200">
        <a:solidFill>
          <a:srgbClr val="FFFF99"/>
        </a:solidFill>
        <a:latin typeface="Arial" charset="0"/>
        <a:ea typeface="+mn-ea"/>
        <a:cs typeface="+mn-cs"/>
      </a:defRPr>
    </a:lvl3pPr>
    <a:lvl4pPr marL="1371600" algn="l" rtl="0" eaLnBrk="0" fontAlgn="base" hangingPunct="0">
      <a:spcBef>
        <a:spcPct val="0"/>
      </a:spcBef>
      <a:spcAft>
        <a:spcPct val="0"/>
      </a:spcAft>
      <a:defRPr sz="2800" kern="1200">
        <a:solidFill>
          <a:srgbClr val="FFFF99"/>
        </a:solidFill>
        <a:latin typeface="Arial" charset="0"/>
        <a:ea typeface="+mn-ea"/>
        <a:cs typeface="+mn-cs"/>
      </a:defRPr>
    </a:lvl4pPr>
    <a:lvl5pPr marL="1828800" algn="l" rtl="0" eaLnBrk="0" fontAlgn="base" hangingPunct="0">
      <a:spcBef>
        <a:spcPct val="0"/>
      </a:spcBef>
      <a:spcAft>
        <a:spcPct val="0"/>
      </a:spcAft>
      <a:defRPr sz="2800" kern="1200">
        <a:solidFill>
          <a:srgbClr val="FFFF99"/>
        </a:solidFill>
        <a:latin typeface="Arial" charset="0"/>
        <a:ea typeface="+mn-ea"/>
        <a:cs typeface="+mn-cs"/>
      </a:defRPr>
    </a:lvl5pPr>
    <a:lvl6pPr marL="2286000" algn="l" defTabSz="914400" rtl="0" eaLnBrk="1" latinLnBrk="0" hangingPunct="1">
      <a:defRPr sz="2800" kern="1200">
        <a:solidFill>
          <a:srgbClr val="FFFF99"/>
        </a:solidFill>
        <a:latin typeface="Arial" charset="0"/>
        <a:ea typeface="+mn-ea"/>
        <a:cs typeface="+mn-cs"/>
      </a:defRPr>
    </a:lvl6pPr>
    <a:lvl7pPr marL="2743200" algn="l" defTabSz="914400" rtl="0" eaLnBrk="1" latinLnBrk="0" hangingPunct="1">
      <a:defRPr sz="2800" kern="1200">
        <a:solidFill>
          <a:srgbClr val="FFFF99"/>
        </a:solidFill>
        <a:latin typeface="Arial" charset="0"/>
        <a:ea typeface="+mn-ea"/>
        <a:cs typeface="+mn-cs"/>
      </a:defRPr>
    </a:lvl7pPr>
    <a:lvl8pPr marL="3200400" algn="l" defTabSz="914400" rtl="0" eaLnBrk="1" latinLnBrk="0" hangingPunct="1">
      <a:defRPr sz="2800" kern="1200">
        <a:solidFill>
          <a:srgbClr val="FFFF99"/>
        </a:solidFill>
        <a:latin typeface="Arial" charset="0"/>
        <a:ea typeface="+mn-ea"/>
        <a:cs typeface="+mn-cs"/>
      </a:defRPr>
    </a:lvl8pPr>
    <a:lvl9pPr marL="3657600" algn="l" defTabSz="914400" rtl="0" eaLnBrk="1" latinLnBrk="0" hangingPunct="1">
      <a:defRPr sz="2800" kern="1200">
        <a:solidFill>
          <a:srgbClr val="FFFF99"/>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a:srgbClr val="0000CC"/>
    <a:srgbClr val="0000FF"/>
    <a:srgbClr val="FFFF99"/>
    <a:srgbClr val="003399"/>
    <a:srgbClr val="000099"/>
    <a:srgbClr val="1111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6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37779AE6-486E-4957-A812-AC42907ABDC4}" type="slidenum">
              <a:rPr lang="en-US" altLang="en-US"/>
              <a:pPr/>
              <a:t>‹#›</a:t>
            </a:fld>
            <a:endParaRPr lang="en-US" alt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452CA30C-3FAD-438B-A559-ADB2EA50EC02}" type="slidenum">
              <a:rPr lang="en-US" altLang="en-US"/>
              <a:pPr/>
              <a:t>‹#›</a:t>
            </a:fld>
            <a:endParaRPr lang="en-US"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D7AA5350-43E3-4F22-B1B2-5EE1090A34FC}" type="slidenum">
              <a:rPr lang="en-US" altLang="en-US"/>
              <a:pPr/>
              <a:t>‹#›</a:t>
            </a:fld>
            <a:endParaRPr lang="en-US" alt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9FCEFFA2-E896-4D87-A2D3-EE7955116979}" type="slidenum">
              <a:rPr lang="en-US" altLang="en-US"/>
              <a:pPr/>
              <a:t>‹#›</a:t>
            </a:fld>
            <a:endParaRPr lang="en-US"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1DC457CA-5048-4366-9845-F8C2E3C35AE9}" type="slidenum">
              <a:rPr lang="en-US" altLang="en-US"/>
              <a:pPr/>
              <a:t>‹#›</a:t>
            </a:fld>
            <a:endParaRPr lang="en-US" alt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D2066625-2F30-4FBA-930F-8EF224233E7B}" type="slidenum">
              <a:rPr lang="en-US" altLang="en-US"/>
              <a:pPr/>
              <a:t>‹#›</a:t>
            </a:fld>
            <a:endParaRPr lang="en-US"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43C8F053-7D78-42D0-9970-2C8B7240BFF9}" type="slidenum">
              <a:rPr lang="en-US" altLang="en-US"/>
              <a:pPr/>
              <a:t>‹#›</a:t>
            </a:fld>
            <a:endParaRPr lang="en-US"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1669BAC4-4062-45F8-A565-A8548C1C9F81}" type="slidenum">
              <a:rPr lang="en-US" altLang="en-US"/>
              <a:pPr/>
              <a:t>‹#›</a:t>
            </a:fld>
            <a:endParaRPr lang="en-US"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24860129-34E9-48E3-959D-25D36A9B4CBC}" type="slidenum">
              <a:rPr lang="en-US" altLang="en-US"/>
              <a:pPr/>
              <a:t>‹#›</a:t>
            </a:fld>
            <a:endParaRPr lang="en-US" alt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D4FC8F4D-F0BC-4783-AF92-CE69172604CB}" type="slidenum">
              <a:rPr lang="en-US" altLang="en-US"/>
              <a:pPr/>
              <a:t>‹#›</a:t>
            </a:fld>
            <a:endParaRPr lang="en-US" alt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0E861F0B-AF6C-4E25-BD28-2518053F7158}" type="slidenum">
              <a:rPr lang="en-US" altLang="en-US"/>
              <a:pPr/>
              <a:t>‹#›</a:t>
            </a:fld>
            <a:endParaRPr lang="en-US" alt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Arial" panose="020B0604020202020204" pitchFamily="34" charset="0"/>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Arial" panose="020B0604020202020204" pitchFamily="34"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defRPr>
            </a:lvl1pPr>
          </a:lstStyle>
          <a:p>
            <a:fld id="{640D3D67-97CC-4CCD-986B-F8C08D4F84D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E:\biology\powerpoints\powerpoint%20games\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6" Type="http://schemas.openxmlformats.org/officeDocument/2006/relationships/image" Target="../media/image6.wmf"/><Relationship Id="rId5" Type="http://schemas.openxmlformats.org/officeDocument/2006/relationships/slide" Target="slide3.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audio" Target="file:///E:\biology\powerpoints\powerpoint%20games\millionaire\Regis%20Walks%20In.wav" TargetMode="External"/><Relationship Id="rId5" Type="http://schemas.openxmlformats.org/officeDocument/2006/relationships/image" Target="../media/image3.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8.xml"/><Relationship Id="rId18" Type="http://schemas.openxmlformats.org/officeDocument/2006/relationships/slide" Target="slide3.xml"/><Relationship Id="rId3" Type="http://schemas.openxmlformats.org/officeDocument/2006/relationships/slide" Target="slide18.xml"/><Relationship Id="rId7" Type="http://schemas.openxmlformats.org/officeDocument/2006/relationships/slide" Target="slide14.xml"/><Relationship Id="rId12" Type="http://schemas.openxmlformats.org/officeDocument/2006/relationships/slide" Target="slide9.xml"/><Relationship Id="rId17" Type="http://schemas.openxmlformats.org/officeDocument/2006/relationships/slide" Target="slide4.xml"/><Relationship Id="rId2" Type="http://schemas.openxmlformats.org/officeDocument/2006/relationships/slideLayout" Target="../slideLayouts/slideLayout7.xml"/><Relationship Id="rId16" Type="http://schemas.openxmlformats.org/officeDocument/2006/relationships/slide" Target="slide5.xml"/><Relationship Id="rId20" Type="http://schemas.openxmlformats.org/officeDocument/2006/relationships/image" Target="../media/image5.png"/><Relationship Id="rId1" Type="http://schemas.openxmlformats.org/officeDocument/2006/relationships/audio" Target="file:///E:\biology\powerpoints\powerpoint%20games\millionaire\Value%20of%20Next%20Question.wav" TargetMode="External"/><Relationship Id="rId6" Type="http://schemas.openxmlformats.org/officeDocument/2006/relationships/slide" Target="slide15.xml"/><Relationship Id="rId11" Type="http://schemas.openxmlformats.org/officeDocument/2006/relationships/slide" Target="slide10.xml"/><Relationship Id="rId5" Type="http://schemas.openxmlformats.org/officeDocument/2006/relationships/slide" Target="slide16.xml"/><Relationship Id="rId15" Type="http://schemas.openxmlformats.org/officeDocument/2006/relationships/slide" Target="slide6.xml"/><Relationship Id="rId10" Type="http://schemas.openxmlformats.org/officeDocument/2006/relationships/slide" Target="slide11.xml"/><Relationship Id="rId19" Type="http://schemas.openxmlformats.org/officeDocument/2006/relationships/image" Target="../media/image6.wmf"/><Relationship Id="rId4" Type="http://schemas.openxmlformats.org/officeDocument/2006/relationships/slide" Target="slide17.xml"/><Relationship Id="rId9" Type="http://schemas.openxmlformats.org/officeDocument/2006/relationships/slide" Target="slide12.xml"/><Relationship Id="rId14" Type="http://schemas.openxmlformats.org/officeDocument/2006/relationships/slide" Target="slide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F:\Biology%202008\millionaire\New%20Question.wav" TargetMode="External"/><Relationship Id="rId5" Type="http://schemas.openxmlformats.org/officeDocument/2006/relationships/image" Target="../media/image6.wmf"/><Relationship Id="rId4"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MillionaireLogo"/>
          <p:cNvPicPr>
            <a:picLocks noChangeAspect="1" noChangeArrowheads="1"/>
          </p:cNvPicPr>
          <p:nvPr/>
        </p:nvPicPr>
        <p:blipFill>
          <a:blip r:embed="rId2" cstate="print"/>
          <a:srcRect/>
          <a:stretch>
            <a:fillRect/>
          </a:stretch>
        </p:blipFill>
        <p:spPr bwMode="auto">
          <a:xfrm>
            <a:off x="-685800" y="-39688"/>
            <a:ext cx="10515600" cy="6937376"/>
          </a:xfrm>
          <a:prstGeom prst="rect">
            <a:avLst/>
          </a:prstGeom>
          <a:noFill/>
          <a:ln w="9525">
            <a:noFill/>
            <a:miter lim="800000"/>
            <a:headEnd/>
            <a:tailEnd/>
          </a:ln>
        </p:spPr>
      </p:pic>
      <p:pic>
        <p:nvPicPr>
          <p:cNvPr id="2051" name="Picture 5" descr="MillionaireLogo"/>
          <p:cNvPicPr>
            <a:picLocks noChangeAspect="1" noChangeArrowheads="1"/>
          </p:cNvPicPr>
          <p:nvPr/>
        </p:nvPicPr>
        <p:blipFill>
          <a:blip r:embed="rId2" cstate="print"/>
          <a:srcRect/>
          <a:stretch>
            <a:fillRect/>
          </a:stretch>
        </p:blipFill>
        <p:spPr bwMode="auto">
          <a:xfrm>
            <a:off x="-838200" y="-23813"/>
            <a:ext cx="10515600" cy="6937376"/>
          </a:xfrm>
          <a:prstGeom prst="rect">
            <a:avLst/>
          </a:prstGeom>
          <a:noFill/>
          <a:ln w="9525">
            <a:noFill/>
            <a:miter lim="800000"/>
            <a:headEnd/>
            <a:tailEnd/>
          </a:ln>
        </p:spPr>
      </p:pic>
      <p:pic>
        <p:nvPicPr>
          <p:cNvPr id="2052" name="Picture 4" descr="CH_Logo_RGB"/>
          <p:cNvPicPr>
            <a:picLocks noChangeAspect="1" noChangeArrowheads="1"/>
          </p:cNvPicPr>
          <p:nvPr/>
        </p:nvPicPr>
        <p:blipFill>
          <a:blip r:embed="rId3" cstate="print"/>
          <a:srcRect/>
          <a:stretch>
            <a:fillRect/>
          </a:stretch>
        </p:blipFill>
        <p:spPr bwMode="auto">
          <a:xfrm>
            <a:off x="8382000" y="6502400"/>
            <a:ext cx="1447800" cy="427038"/>
          </a:xfrm>
          <a:prstGeom prst="rect">
            <a:avLst/>
          </a:prstGeom>
          <a:noFill/>
          <a:ln w="9525">
            <a:noFill/>
            <a:miter lim="800000"/>
            <a:headEnd/>
            <a:tailEnd/>
          </a:ln>
        </p:spPr>
      </p:pic>
      <p:sp>
        <p:nvSpPr>
          <p:cNvPr id="2053" name="TextBox 1"/>
          <p:cNvSpPr txBox="1">
            <a:spLocks noChangeArrowheads="1"/>
          </p:cNvSpPr>
          <p:nvPr/>
        </p:nvSpPr>
        <p:spPr bwMode="auto">
          <a:xfrm>
            <a:off x="8382000" y="6248400"/>
            <a:ext cx="1455738" cy="246063"/>
          </a:xfrm>
          <a:prstGeom prst="rect">
            <a:avLst/>
          </a:prstGeom>
          <a:solidFill>
            <a:schemeClr val="bg1"/>
          </a:solidFill>
          <a:ln w="9525">
            <a:noFill/>
            <a:miter lim="800000"/>
            <a:headEnd/>
            <a:tailEnd/>
          </a:ln>
        </p:spPr>
        <p:txBody>
          <a:bodyPr>
            <a:spAutoFit/>
          </a:bodyPr>
          <a:lstStyle/>
          <a:p>
            <a:r>
              <a:rPr lang="en-US" sz="1000">
                <a:solidFill>
                  <a:schemeClr val="tx1"/>
                </a:solidFill>
              </a:rPr>
              <a:t>Created by:</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19459"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$4000 Question </a:t>
            </a:r>
          </a:p>
        </p:txBody>
      </p:sp>
      <p:sp>
        <p:nvSpPr>
          <p:cNvPr id="11268"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1269"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1270"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9463"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9464" name="Text Box 8"/>
          <p:cNvSpPr txBox="1">
            <a:spLocks noChangeArrowheads="1"/>
          </p:cNvSpPr>
          <p:nvPr/>
        </p:nvSpPr>
        <p:spPr bwMode="auto">
          <a:xfrm>
            <a:off x="228600" y="3733800"/>
            <a:ext cx="4191000" cy="13843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Rapid infusion of Normal Saline or Lactated Ringers </a:t>
            </a:r>
          </a:p>
          <a:p>
            <a:pPr eaLnBrk="1" hangingPunct="1">
              <a:spcBef>
                <a:spcPct val="50000"/>
              </a:spcBef>
            </a:pPr>
            <a:endParaRPr lang="en-US" altLang="en-US" sz="2400"/>
          </a:p>
        </p:txBody>
      </p:sp>
      <p:sp>
        <p:nvSpPr>
          <p:cNvPr id="19465" name="Text Box 9"/>
          <p:cNvSpPr txBox="1">
            <a:spLocks noChangeArrowheads="1"/>
          </p:cNvSpPr>
          <p:nvPr/>
        </p:nvSpPr>
        <p:spPr bwMode="auto">
          <a:xfrm>
            <a:off x="4724400" y="3733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Administration of broad spectrum antibiotics</a:t>
            </a:r>
          </a:p>
        </p:txBody>
      </p:sp>
      <p:sp>
        <p:nvSpPr>
          <p:cNvPr id="19466" name="Text Box 10"/>
          <p:cNvSpPr txBox="1">
            <a:spLocks noChangeArrowheads="1"/>
          </p:cNvSpPr>
          <p:nvPr/>
        </p:nvSpPr>
        <p:spPr bwMode="auto">
          <a:xfrm>
            <a:off x="228600" y="5257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Obtain appropriate stat labs and cultures</a:t>
            </a:r>
          </a:p>
        </p:txBody>
      </p:sp>
      <p:sp>
        <p:nvSpPr>
          <p:cNvPr id="19467" name="Text Box 11"/>
          <p:cNvSpPr txBox="1">
            <a:spLocks noChangeArrowheads="1"/>
          </p:cNvSpPr>
          <p:nvPr/>
        </p:nvSpPr>
        <p:spPr bwMode="auto">
          <a:xfrm>
            <a:off x="47244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Administer antipyretics</a:t>
            </a:r>
          </a:p>
        </p:txBody>
      </p:sp>
      <p:pic>
        <p:nvPicPr>
          <p:cNvPr id="19468"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11277"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11278"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11279"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1280"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1281"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11282"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11283"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11284"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19477" name="Text Box 21"/>
          <p:cNvSpPr txBox="1">
            <a:spLocks noChangeArrowheads="1"/>
          </p:cNvSpPr>
          <p:nvPr/>
        </p:nvSpPr>
        <p:spPr bwMode="auto">
          <a:xfrm>
            <a:off x="228600" y="838200"/>
            <a:ext cx="7772400" cy="1384300"/>
          </a:xfrm>
          <a:prstGeom prst="rect">
            <a:avLst/>
          </a:prstGeom>
          <a:noFill/>
          <a:ln w="50800">
            <a:noFill/>
            <a:miter lim="800000"/>
            <a:headEnd/>
            <a:tailEnd/>
          </a:ln>
          <a:effectLst/>
        </p:spPr>
        <p:txBody>
          <a:bodyPr>
            <a:spAutoFit/>
          </a:bodyPr>
          <a:lstStyle/>
          <a:p>
            <a:pPr eaLnBrk="1" hangingPunct="1"/>
            <a:r>
              <a:rPr lang="en-US" altLang="en-US"/>
              <a:t>All of the following steps have to be initiated within a hour if you suspect that your patient is septic except: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19468"/>
                                        </p:tgtEl>
                                      </p:cBhvr>
                                    </p:cmd>
                                  </p:childTnLst>
                                </p:cTn>
                              </p:par>
                              <p:par>
                                <p:cTn id="7" presetID="10" presetClass="entr" presetSubtype="0" fill="hold" nodeType="withEffect">
                                  <p:stCondLst>
                                    <p:cond delay="0"/>
                                  </p:stCondLst>
                                  <p:childTnLst>
                                    <p:set>
                                      <p:cBhvr>
                                        <p:cTn id="8" dur="1" fill="hold">
                                          <p:stCondLst>
                                            <p:cond delay="0"/>
                                          </p:stCondLst>
                                        </p:cTn>
                                        <p:tgtEl>
                                          <p:spTgt spid="19459">
                                            <p:txEl>
                                              <p:pRg st="0" end="0"/>
                                            </p:txEl>
                                          </p:spTgt>
                                        </p:tgtEl>
                                        <p:attrNameLst>
                                          <p:attrName>style.visibility</p:attrName>
                                        </p:attrNameLst>
                                      </p:cBhvr>
                                      <p:to>
                                        <p:strVal val="visible"/>
                                      </p:to>
                                    </p:set>
                                    <p:animEffect transition="in" filter="fade">
                                      <p:cBhvr>
                                        <p:cTn id="9" dur="1000"/>
                                        <p:tgtEl>
                                          <p:spTgt spid="19459">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9477"/>
                                        </p:tgtEl>
                                        <p:attrNameLst>
                                          <p:attrName>style.visibility</p:attrName>
                                        </p:attrNameLst>
                                      </p:cBhvr>
                                      <p:to>
                                        <p:strVal val="visible"/>
                                      </p:to>
                                    </p:set>
                                    <p:animEffect transition="in" filter="fade">
                                      <p:cBhvr>
                                        <p:cTn id="12" dur="2000"/>
                                        <p:tgtEl>
                                          <p:spTgt spid="19477"/>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19464">
                                            <p:txEl>
                                              <p:pRg st="0" end="0"/>
                                            </p:txEl>
                                          </p:spTgt>
                                        </p:tgtEl>
                                        <p:attrNameLst>
                                          <p:attrName>style.visibility</p:attrName>
                                        </p:attrNameLst>
                                      </p:cBhvr>
                                      <p:to>
                                        <p:strVal val="visible"/>
                                      </p:to>
                                    </p:set>
                                    <p:animEffect transition="in" filter="fade">
                                      <p:cBhvr>
                                        <p:cTn id="16" dur="1000"/>
                                        <p:tgtEl>
                                          <p:spTgt spid="19464">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19465">
                                            <p:txEl>
                                              <p:pRg st="0" end="0"/>
                                            </p:txEl>
                                          </p:spTgt>
                                        </p:tgtEl>
                                        <p:attrNameLst>
                                          <p:attrName>style.visibility</p:attrName>
                                        </p:attrNameLst>
                                      </p:cBhvr>
                                      <p:to>
                                        <p:strVal val="visible"/>
                                      </p:to>
                                    </p:set>
                                    <p:animEffect transition="in" filter="fade">
                                      <p:cBhvr>
                                        <p:cTn id="20" dur="1000"/>
                                        <p:tgtEl>
                                          <p:spTgt spid="19465">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19466">
                                            <p:txEl>
                                              <p:pRg st="0" end="0"/>
                                            </p:txEl>
                                          </p:spTgt>
                                        </p:tgtEl>
                                        <p:attrNameLst>
                                          <p:attrName>style.visibility</p:attrName>
                                        </p:attrNameLst>
                                      </p:cBhvr>
                                      <p:to>
                                        <p:strVal val="visible"/>
                                      </p:to>
                                    </p:set>
                                    <p:animEffect transition="in" filter="fade">
                                      <p:cBhvr>
                                        <p:cTn id="24" dur="1000"/>
                                        <p:tgtEl>
                                          <p:spTgt spid="19466">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19467">
                                            <p:txEl>
                                              <p:pRg st="0" end="0"/>
                                            </p:txEl>
                                          </p:spTgt>
                                        </p:tgtEl>
                                        <p:attrNameLst>
                                          <p:attrName>style.visibility</p:attrName>
                                        </p:attrNameLst>
                                      </p:cBhvr>
                                      <p:to>
                                        <p:strVal val="visible"/>
                                      </p:to>
                                    </p:set>
                                    <p:animEffect transition="in" filter="fade">
                                      <p:cBhvr>
                                        <p:cTn id="28" dur="1000"/>
                                        <p:tgtEl>
                                          <p:spTgt spid="19467">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19463"/>
                                        </p:tgtEl>
                                      </p:cBhvr>
                                    </p:animEffect>
                                    <p:animScale>
                                      <p:cBhvr>
                                        <p:cTn id="33" dur="250" autoRev="1" fill="hold"/>
                                        <p:tgtEl>
                                          <p:spTgt spid="1946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19468"/>
                </p:tgtEl>
              </p:cMediaNode>
            </p:audio>
          </p:childTnLst>
        </p:cTn>
      </p:par>
    </p:tnLst>
    <p:bldLst>
      <p:bldP spid="19463" grpId="0" animBg="1"/>
      <p:bldP spid="1947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20483" name="Text Box 3"/>
          <p:cNvSpPr txBox="1">
            <a:spLocks noChangeArrowheads="1"/>
          </p:cNvSpPr>
          <p:nvPr/>
        </p:nvSpPr>
        <p:spPr bwMode="auto">
          <a:xfrm>
            <a:off x="685800" y="381000"/>
            <a:ext cx="7772400" cy="1816100"/>
          </a:xfrm>
          <a:prstGeom prst="rect">
            <a:avLst/>
          </a:prstGeom>
          <a:noFill/>
          <a:ln w="50800">
            <a:noFill/>
            <a:miter lim="800000"/>
            <a:headEnd/>
            <a:tailEnd/>
          </a:ln>
          <a:effectLst/>
        </p:spPr>
        <p:txBody>
          <a:bodyPr>
            <a:spAutoFit/>
          </a:bodyPr>
          <a:lstStyle/>
          <a:p>
            <a:pPr eaLnBrk="1" hangingPunct="1">
              <a:spcBef>
                <a:spcPct val="50000"/>
              </a:spcBef>
            </a:pPr>
            <a:r>
              <a:rPr lang="en-US" altLang="en-US"/>
              <a:t>$8000 Jane has been on the floor for 2 days with suspected pneumonia today when you enter the room she is having trouble breathing and appears sick what do you: </a:t>
            </a:r>
          </a:p>
        </p:txBody>
      </p:sp>
      <p:sp>
        <p:nvSpPr>
          <p:cNvPr id="20484"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2293"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2294"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2295"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0488" name="Text Box 8"/>
          <p:cNvSpPr txBox="1">
            <a:spLocks noChangeArrowheads="1"/>
          </p:cNvSpPr>
          <p:nvPr/>
        </p:nvSpPr>
        <p:spPr bwMode="auto">
          <a:xfrm>
            <a:off x="228600" y="3733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Check vital signs and perform sepsis huddle.</a:t>
            </a:r>
          </a:p>
        </p:txBody>
      </p:sp>
      <p:sp>
        <p:nvSpPr>
          <p:cNvPr id="20489" name="Text Box 9"/>
          <p:cNvSpPr txBox="1">
            <a:spLocks noChangeArrowheads="1"/>
          </p:cNvSpPr>
          <p:nvPr/>
        </p:nvSpPr>
        <p:spPr bwMode="auto">
          <a:xfrm>
            <a:off x="4724400" y="3733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Increase her oxygen demand</a:t>
            </a:r>
          </a:p>
        </p:txBody>
      </p:sp>
      <p:sp>
        <p:nvSpPr>
          <p:cNvPr id="20490" name="Text Box 10"/>
          <p:cNvSpPr txBox="1">
            <a:spLocks noChangeArrowheads="1"/>
          </p:cNvSpPr>
          <p:nvPr/>
        </p:nvSpPr>
        <p:spPr bwMode="auto">
          <a:xfrm>
            <a:off x="228600" y="5257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Immediately activate sepsis RRT</a:t>
            </a:r>
          </a:p>
        </p:txBody>
      </p:sp>
      <p:sp>
        <p:nvSpPr>
          <p:cNvPr id="20491" name="Text Box 11"/>
          <p:cNvSpPr txBox="1">
            <a:spLocks noChangeArrowheads="1"/>
          </p:cNvSpPr>
          <p:nvPr/>
        </p:nvSpPr>
        <p:spPr bwMode="auto">
          <a:xfrm>
            <a:off x="4724400" y="5257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Check her vital signs and inform the team of the values</a:t>
            </a:r>
          </a:p>
        </p:txBody>
      </p:sp>
      <p:pic>
        <p:nvPicPr>
          <p:cNvPr id="20492"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12301"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12302"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12303"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2304"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2305"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12306"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12307"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12308"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20501" name="Text Box 21"/>
          <p:cNvSpPr txBox="1">
            <a:spLocks noChangeArrowheads="1"/>
          </p:cNvSpPr>
          <p:nvPr/>
        </p:nvSpPr>
        <p:spPr bwMode="auto">
          <a:xfrm>
            <a:off x="457200" y="868363"/>
            <a:ext cx="7696200" cy="520700"/>
          </a:xfrm>
          <a:prstGeom prst="rect">
            <a:avLst/>
          </a:prstGeom>
          <a:noFill/>
          <a:ln w="50800">
            <a:noFill/>
            <a:miter lim="800000"/>
            <a:headEnd/>
            <a:tailEnd/>
          </a:ln>
          <a:effectLst/>
        </p:spPr>
        <p:txBody>
          <a:bodyPr>
            <a:spAutoFit/>
          </a:bodyPr>
          <a:lstStyle/>
          <a:p>
            <a:pPr eaLnBrk="1" hangingPunct="1">
              <a:spcBef>
                <a:spcPct val="50000"/>
              </a:spcBef>
            </a:pPr>
            <a:endParaRPr lang="en-US" alt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20492"/>
                                        </p:tgtEl>
                                      </p:cBhvr>
                                    </p:cmd>
                                  </p:childTnLst>
                                </p:cTn>
                              </p:par>
                              <p:par>
                                <p:cTn id="7" presetID="10" presetClass="entr" presetSubtype="0" fill="hold" nodeType="withEffect">
                                  <p:stCondLst>
                                    <p:cond delay="0"/>
                                  </p:stCondLst>
                                  <p:childTnLst>
                                    <p:set>
                                      <p:cBhvr>
                                        <p:cTn id="8" dur="1" fill="hold">
                                          <p:stCondLst>
                                            <p:cond delay="0"/>
                                          </p:stCondLst>
                                        </p:cTn>
                                        <p:tgtEl>
                                          <p:spTgt spid="20483">
                                            <p:txEl>
                                              <p:pRg st="0" end="0"/>
                                            </p:txEl>
                                          </p:spTgt>
                                        </p:tgtEl>
                                        <p:attrNameLst>
                                          <p:attrName>style.visibility</p:attrName>
                                        </p:attrNameLst>
                                      </p:cBhvr>
                                      <p:to>
                                        <p:strVal val="visible"/>
                                      </p:to>
                                    </p:set>
                                    <p:animEffect transition="in" filter="fade">
                                      <p:cBhvr>
                                        <p:cTn id="9" dur="1000"/>
                                        <p:tgtEl>
                                          <p:spTgt spid="20483">
                                            <p:txEl>
                                              <p:pRg st="0" end="0"/>
                                            </p:txEl>
                                          </p:spTgt>
                                        </p:tgtEl>
                                      </p:cBhvr>
                                    </p:animEffect>
                                  </p:childTnLst>
                                </p:cTn>
                              </p:par>
                              <p:par>
                                <p:cTn id="10" presetID="10"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01"/>
                                        </p:tgtEl>
                                        <p:attrNameLst>
                                          <p:attrName>style.visibility</p:attrName>
                                        </p:attrNameLst>
                                      </p:cBhvr>
                                      <p:to>
                                        <p:strVal val="visible"/>
                                      </p:to>
                                    </p:set>
                                    <p:animEffect transition="in" filter="fade">
                                      <p:cBhvr>
                                        <p:cTn id="12" dur="2000"/>
                                        <p:tgtEl>
                                          <p:spTgt spid="20501"/>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20488">
                                            <p:txEl>
                                              <p:pRg st="0" end="0"/>
                                            </p:txEl>
                                          </p:spTgt>
                                        </p:tgtEl>
                                        <p:attrNameLst>
                                          <p:attrName>style.visibility</p:attrName>
                                        </p:attrNameLst>
                                      </p:cBhvr>
                                      <p:to>
                                        <p:strVal val="visible"/>
                                      </p:to>
                                    </p:set>
                                    <p:animEffect transition="in" filter="fade">
                                      <p:cBhvr>
                                        <p:cTn id="16" dur="1000"/>
                                        <p:tgtEl>
                                          <p:spTgt spid="20488">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20489">
                                            <p:txEl>
                                              <p:pRg st="0" end="0"/>
                                            </p:txEl>
                                          </p:spTgt>
                                        </p:tgtEl>
                                        <p:attrNameLst>
                                          <p:attrName>style.visibility</p:attrName>
                                        </p:attrNameLst>
                                      </p:cBhvr>
                                      <p:to>
                                        <p:strVal val="visible"/>
                                      </p:to>
                                    </p:set>
                                    <p:animEffect transition="in" filter="fade">
                                      <p:cBhvr>
                                        <p:cTn id="20" dur="1000"/>
                                        <p:tgtEl>
                                          <p:spTgt spid="20489">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20490">
                                            <p:txEl>
                                              <p:pRg st="0" end="0"/>
                                            </p:txEl>
                                          </p:spTgt>
                                        </p:tgtEl>
                                        <p:attrNameLst>
                                          <p:attrName>style.visibility</p:attrName>
                                        </p:attrNameLst>
                                      </p:cBhvr>
                                      <p:to>
                                        <p:strVal val="visible"/>
                                      </p:to>
                                    </p:set>
                                    <p:animEffect transition="in" filter="fade">
                                      <p:cBhvr>
                                        <p:cTn id="24" dur="1000"/>
                                        <p:tgtEl>
                                          <p:spTgt spid="20490">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20491">
                                            <p:txEl>
                                              <p:pRg st="0" end="0"/>
                                            </p:txEl>
                                          </p:spTgt>
                                        </p:tgtEl>
                                        <p:attrNameLst>
                                          <p:attrName>style.visibility</p:attrName>
                                        </p:attrNameLst>
                                      </p:cBhvr>
                                      <p:to>
                                        <p:strVal val="visible"/>
                                      </p:to>
                                    </p:set>
                                    <p:animEffect transition="in" filter="fade">
                                      <p:cBhvr>
                                        <p:cTn id="28" dur="1000"/>
                                        <p:tgtEl>
                                          <p:spTgt spid="20491">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20484"/>
                                        </p:tgtEl>
                                      </p:cBhvr>
                                    </p:animEffect>
                                    <p:animScale>
                                      <p:cBhvr>
                                        <p:cTn id="33" dur="250" autoRev="1" fill="hold"/>
                                        <p:tgtEl>
                                          <p:spTgt spid="2048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20492"/>
                </p:tgtEl>
              </p:cMediaNode>
            </p:audio>
          </p:childTnLst>
        </p:cTn>
      </p:par>
    </p:tnLst>
    <p:bldLst>
      <p:bldP spid="20484" grpId="0" animBg="1"/>
      <p:bldP spid="2050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21507"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$16,000 Question </a:t>
            </a:r>
          </a:p>
        </p:txBody>
      </p:sp>
      <p:sp>
        <p:nvSpPr>
          <p:cNvPr id="13316"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3317"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3318"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1511"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1512" name="Text Box 8"/>
          <p:cNvSpPr txBox="1">
            <a:spLocks noChangeArrowheads="1"/>
          </p:cNvSpPr>
          <p:nvPr/>
        </p:nvSpPr>
        <p:spPr bwMode="auto">
          <a:xfrm>
            <a:off x="2286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Slurred speech</a:t>
            </a:r>
          </a:p>
        </p:txBody>
      </p:sp>
      <p:sp>
        <p:nvSpPr>
          <p:cNvPr id="21513" name="Text Box 9"/>
          <p:cNvSpPr txBox="1">
            <a:spLocks noChangeArrowheads="1"/>
          </p:cNvSpPr>
          <p:nvPr/>
        </p:nvSpPr>
        <p:spPr bwMode="auto">
          <a:xfrm>
            <a:off x="47244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Severe breathlessness</a:t>
            </a:r>
          </a:p>
        </p:txBody>
      </p:sp>
      <p:sp>
        <p:nvSpPr>
          <p:cNvPr id="21514" name="Text Box 10"/>
          <p:cNvSpPr txBox="1">
            <a:spLocks noChangeArrowheads="1"/>
          </p:cNvSpPr>
          <p:nvPr/>
        </p:nvSpPr>
        <p:spPr bwMode="auto">
          <a:xfrm>
            <a:off x="2286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Mottled or discolored skin </a:t>
            </a:r>
          </a:p>
        </p:txBody>
      </p:sp>
      <p:sp>
        <p:nvSpPr>
          <p:cNvPr id="21515" name="Text Box 11"/>
          <p:cNvSpPr txBox="1">
            <a:spLocks noChangeArrowheads="1"/>
          </p:cNvSpPr>
          <p:nvPr/>
        </p:nvSpPr>
        <p:spPr bwMode="auto">
          <a:xfrm>
            <a:off x="47244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All of the above</a:t>
            </a:r>
          </a:p>
        </p:txBody>
      </p:sp>
      <p:pic>
        <p:nvPicPr>
          <p:cNvPr id="21516"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13325"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13326"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13327"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3328"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3329"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13330"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13331"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13332"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21525" name="Text Box 21"/>
          <p:cNvSpPr txBox="1">
            <a:spLocks noChangeArrowheads="1"/>
          </p:cNvSpPr>
          <p:nvPr/>
        </p:nvSpPr>
        <p:spPr bwMode="auto">
          <a:xfrm>
            <a:off x="228600" y="838200"/>
            <a:ext cx="7772400" cy="1384300"/>
          </a:xfrm>
          <a:prstGeom prst="rect">
            <a:avLst/>
          </a:prstGeom>
          <a:noFill/>
          <a:ln w="50800">
            <a:noFill/>
            <a:miter lim="800000"/>
            <a:headEnd/>
            <a:tailEnd/>
          </a:ln>
          <a:effectLst/>
        </p:spPr>
        <p:txBody>
          <a:bodyPr>
            <a:spAutoFit/>
          </a:bodyPr>
          <a:lstStyle/>
          <a:p>
            <a:pPr eaLnBrk="1" hangingPunct="1">
              <a:spcBef>
                <a:spcPct val="50000"/>
              </a:spcBef>
            </a:pPr>
            <a:r>
              <a:rPr lang="en-US" altLang="en-US"/>
              <a:t>A 5 year-old arrives to the unit with flu like symptoms, diarrhea, and coughing which of the following symptoms might indicate sepsis: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21516"/>
                                        </p:tgtEl>
                                      </p:cBhvr>
                                    </p:cmd>
                                  </p:childTnLst>
                                </p:cTn>
                              </p:par>
                              <p:par>
                                <p:cTn id="7" presetID="10" presetClass="entr" presetSubtype="0" fill="hold" nodeType="withEffect">
                                  <p:stCondLst>
                                    <p:cond delay="0"/>
                                  </p:stCondLst>
                                  <p:childTnLst>
                                    <p:set>
                                      <p:cBhvr>
                                        <p:cTn id="8" dur="1" fill="hold">
                                          <p:stCondLst>
                                            <p:cond delay="0"/>
                                          </p:stCondLst>
                                        </p:cTn>
                                        <p:tgtEl>
                                          <p:spTgt spid="21507">
                                            <p:txEl>
                                              <p:pRg st="0" end="0"/>
                                            </p:txEl>
                                          </p:spTgt>
                                        </p:tgtEl>
                                        <p:attrNameLst>
                                          <p:attrName>style.visibility</p:attrName>
                                        </p:attrNameLst>
                                      </p:cBhvr>
                                      <p:to>
                                        <p:strVal val="visible"/>
                                      </p:to>
                                    </p:set>
                                    <p:animEffect transition="in" filter="fade">
                                      <p:cBhvr>
                                        <p:cTn id="9" dur="1000"/>
                                        <p:tgtEl>
                                          <p:spTgt spid="21507">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21525"/>
                                        </p:tgtEl>
                                        <p:attrNameLst>
                                          <p:attrName>style.visibility</p:attrName>
                                        </p:attrNameLst>
                                      </p:cBhvr>
                                      <p:to>
                                        <p:strVal val="visible"/>
                                      </p:to>
                                    </p:set>
                                    <p:animEffect transition="in" filter="fade">
                                      <p:cBhvr>
                                        <p:cTn id="12" dur="2000"/>
                                        <p:tgtEl>
                                          <p:spTgt spid="21525"/>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21512">
                                            <p:txEl>
                                              <p:pRg st="0" end="0"/>
                                            </p:txEl>
                                          </p:spTgt>
                                        </p:tgtEl>
                                        <p:attrNameLst>
                                          <p:attrName>style.visibility</p:attrName>
                                        </p:attrNameLst>
                                      </p:cBhvr>
                                      <p:to>
                                        <p:strVal val="visible"/>
                                      </p:to>
                                    </p:set>
                                    <p:animEffect transition="in" filter="fade">
                                      <p:cBhvr>
                                        <p:cTn id="16" dur="1000"/>
                                        <p:tgtEl>
                                          <p:spTgt spid="21512">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21513">
                                            <p:txEl>
                                              <p:pRg st="0" end="0"/>
                                            </p:txEl>
                                          </p:spTgt>
                                        </p:tgtEl>
                                        <p:attrNameLst>
                                          <p:attrName>style.visibility</p:attrName>
                                        </p:attrNameLst>
                                      </p:cBhvr>
                                      <p:to>
                                        <p:strVal val="visible"/>
                                      </p:to>
                                    </p:set>
                                    <p:animEffect transition="in" filter="fade">
                                      <p:cBhvr>
                                        <p:cTn id="20" dur="1000"/>
                                        <p:tgtEl>
                                          <p:spTgt spid="21513">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21514">
                                            <p:txEl>
                                              <p:pRg st="0" end="0"/>
                                            </p:txEl>
                                          </p:spTgt>
                                        </p:tgtEl>
                                        <p:attrNameLst>
                                          <p:attrName>style.visibility</p:attrName>
                                        </p:attrNameLst>
                                      </p:cBhvr>
                                      <p:to>
                                        <p:strVal val="visible"/>
                                      </p:to>
                                    </p:set>
                                    <p:animEffect transition="in" filter="fade">
                                      <p:cBhvr>
                                        <p:cTn id="24" dur="1000"/>
                                        <p:tgtEl>
                                          <p:spTgt spid="21514">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21515">
                                            <p:txEl>
                                              <p:pRg st="0" end="0"/>
                                            </p:txEl>
                                          </p:spTgt>
                                        </p:tgtEl>
                                        <p:attrNameLst>
                                          <p:attrName>style.visibility</p:attrName>
                                        </p:attrNameLst>
                                      </p:cBhvr>
                                      <p:to>
                                        <p:strVal val="visible"/>
                                      </p:to>
                                    </p:set>
                                    <p:animEffect transition="in" filter="fade">
                                      <p:cBhvr>
                                        <p:cTn id="28" dur="1000"/>
                                        <p:tgtEl>
                                          <p:spTgt spid="21515">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21511"/>
                                        </p:tgtEl>
                                      </p:cBhvr>
                                    </p:animEffect>
                                    <p:animScale>
                                      <p:cBhvr>
                                        <p:cTn id="33" dur="250" autoRev="1" fill="hold"/>
                                        <p:tgtEl>
                                          <p:spTgt spid="2151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21516"/>
                </p:tgtEl>
              </p:cMediaNode>
            </p:audio>
          </p:childTnLst>
        </p:cTn>
      </p:par>
    </p:tnLst>
    <p:bldLst>
      <p:bldP spid="21511" grpId="0" animBg="1"/>
      <p:bldP spid="215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22531"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$25,000 Question </a:t>
            </a:r>
          </a:p>
        </p:txBody>
      </p:sp>
      <p:sp>
        <p:nvSpPr>
          <p:cNvPr id="14340"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4341"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2534"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4343"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2536" name="Text Box 8"/>
          <p:cNvSpPr txBox="1">
            <a:spLocks noChangeArrowheads="1"/>
          </p:cNvSpPr>
          <p:nvPr/>
        </p:nvSpPr>
        <p:spPr bwMode="auto">
          <a:xfrm>
            <a:off x="2286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A.</a:t>
            </a:r>
            <a:r>
              <a:rPr lang="en-US" altLang="en-US" sz="2000"/>
              <a:t> </a:t>
            </a:r>
            <a:r>
              <a:rPr lang="en-US" altLang="en-US" sz="2400"/>
              <a:t>&lt;36.5 or &gt; 38.5</a:t>
            </a:r>
          </a:p>
        </p:txBody>
      </p:sp>
      <p:sp>
        <p:nvSpPr>
          <p:cNvPr id="22537" name="Text Box 9"/>
          <p:cNvSpPr txBox="1">
            <a:spLocks noChangeArrowheads="1"/>
          </p:cNvSpPr>
          <p:nvPr/>
        </p:nvSpPr>
        <p:spPr bwMode="auto">
          <a:xfrm>
            <a:off x="47244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&lt;36.2 or  &gt;38.2</a:t>
            </a:r>
          </a:p>
        </p:txBody>
      </p:sp>
      <p:sp>
        <p:nvSpPr>
          <p:cNvPr id="22538" name="Text Box 10"/>
          <p:cNvSpPr txBox="1">
            <a:spLocks noChangeArrowheads="1"/>
          </p:cNvSpPr>
          <p:nvPr/>
        </p:nvSpPr>
        <p:spPr bwMode="auto">
          <a:xfrm>
            <a:off x="2286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C</a:t>
            </a:r>
            <a:r>
              <a:rPr lang="en-US" altLang="en-US" sz="2000"/>
              <a:t>. </a:t>
            </a:r>
            <a:r>
              <a:rPr lang="en-US" altLang="en-US" sz="2400"/>
              <a:t>&lt;36 or &gt;38  </a:t>
            </a:r>
          </a:p>
        </p:txBody>
      </p:sp>
      <p:sp>
        <p:nvSpPr>
          <p:cNvPr id="22539" name="Text Box 11"/>
          <p:cNvSpPr txBox="1">
            <a:spLocks noChangeArrowheads="1"/>
          </p:cNvSpPr>
          <p:nvPr/>
        </p:nvSpPr>
        <p:spPr bwMode="auto">
          <a:xfrm>
            <a:off x="47244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&lt;37.0 or &gt;37.9</a:t>
            </a:r>
            <a:r>
              <a:rPr lang="en-US" altLang="en-US" sz="2000"/>
              <a:t> </a:t>
            </a:r>
          </a:p>
        </p:txBody>
      </p:sp>
      <p:pic>
        <p:nvPicPr>
          <p:cNvPr id="22540"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14349"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14350"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14351"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4352"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4353"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14354"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14355"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14356"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22549" name="Text Box 21"/>
          <p:cNvSpPr txBox="1">
            <a:spLocks noChangeArrowheads="1"/>
          </p:cNvSpPr>
          <p:nvPr/>
        </p:nvSpPr>
        <p:spPr bwMode="auto">
          <a:xfrm>
            <a:off x="228600" y="838200"/>
            <a:ext cx="7696200" cy="954088"/>
          </a:xfrm>
          <a:prstGeom prst="rect">
            <a:avLst/>
          </a:prstGeom>
          <a:noFill/>
          <a:ln w="50800">
            <a:noFill/>
            <a:miter lim="800000"/>
            <a:headEnd/>
            <a:tailEnd/>
          </a:ln>
          <a:effectLst/>
        </p:spPr>
        <p:txBody>
          <a:bodyPr>
            <a:spAutoFit/>
          </a:bodyPr>
          <a:lstStyle/>
          <a:p>
            <a:pPr eaLnBrk="1" hangingPunct="1">
              <a:spcBef>
                <a:spcPct val="50000"/>
              </a:spcBef>
            </a:pPr>
            <a:r>
              <a:rPr lang="en-US" altLang="en-US"/>
              <a:t>What temperature falls within the sepsis screening criteria?</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22540"/>
                                        </p:tgtEl>
                                      </p:cBhvr>
                                    </p:cmd>
                                  </p:childTnLst>
                                </p:cTn>
                              </p:par>
                              <p:par>
                                <p:cTn id="7" presetID="10" presetClass="entr" presetSubtype="0" fill="hold" nodeType="withEffect">
                                  <p:stCondLst>
                                    <p:cond delay="0"/>
                                  </p:stCondLst>
                                  <p:childTnLst>
                                    <p:set>
                                      <p:cBhvr>
                                        <p:cTn id="8" dur="1" fill="hold">
                                          <p:stCondLst>
                                            <p:cond delay="0"/>
                                          </p:stCondLst>
                                        </p:cTn>
                                        <p:tgtEl>
                                          <p:spTgt spid="22531">
                                            <p:txEl>
                                              <p:pRg st="0" end="0"/>
                                            </p:txEl>
                                          </p:spTgt>
                                        </p:tgtEl>
                                        <p:attrNameLst>
                                          <p:attrName>style.visibility</p:attrName>
                                        </p:attrNameLst>
                                      </p:cBhvr>
                                      <p:to>
                                        <p:strVal val="visible"/>
                                      </p:to>
                                    </p:set>
                                    <p:animEffect transition="in" filter="fade">
                                      <p:cBhvr>
                                        <p:cTn id="9" dur="1000"/>
                                        <p:tgtEl>
                                          <p:spTgt spid="22531">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22549"/>
                                        </p:tgtEl>
                                        <p:attrNameLst>
                                          <p:attrName>style.visibility</p:attrName>
                                        </p:attrNameLst>
                                      </p:cBhvr>
                                      <p:to>
                                        <p:strVal val="visible"/>
                                      </p:to>
                                    </p:set>
                                    <p:animEffect transition="in" filter="fade">
                                      <p:cBhvr>
                                        <p:cTn id="12" dur="2000"/>
                                        <p:tgtEl>
                                          <p:spTgt spid="22549"/>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22536">
                                            <p:txEl>
                                              <p:pRg st="0" end="0"/>
                                            </p:txEl>
                                          </p:spTgt>
                                        </p:tgtEl>
                                        <p:attrNameLst>
                                          <p:attrName>style.visibility</p:attrName>
                                        </p:attrNameLst>
                                      </p:cBhvr>
                                      <p:to>
                                        <p:strVal val="visible"/>
                                      </p:to>
                                    </p:set>
                                    <p:animEffect transition="in" filter="fade">
                                      <p:cBhvr>
                                        <p:cTn id="16" dur="1000"/>
                                        <p:tgtEl>
                                          <p:spTgt spid="22536">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22537">
                                            <p:txEl>
                                              <p:pRg st="0" end="0"/>
                                            </p:txEl>
                                          </p:spTgt>
                                        </p:tgtEl>
                                        <p:attrNameLst>
                                          <p:attrName>style.visibility</p:attrName>
                                        </p:attrNameLst>
                                      </p:cBhvr>
                                      <p:to>
                                        <p:strVal val="visible"/>
                                      </p:to>
                                    </p:set>
                                    <p:animEffect transition="in" filter="fade">
                                      <p:cBhvr>
                                        <p:cTn id="20" dur="1000"/>
                                        <p:tgtEl>
                                          <p:spTgt spid="22537">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22538">
                                            <p:txEl>
                                              <p:pRg st="0" end="0"/>
                                            </p:txEl>
                                          </p:spTgt>
                                        </p:tgtEl>
                                        <p:attrNameLst>
                                          <p:attrName>style.visibility</p:attrName>
                                        </p:attrNameLst>
                                      </p:cBhvr>
                                      <p:to>
                                        <p:strVal val="visible"/>
                                      </p:to>
                                    </p:set>
                                    <p:animEffect transition="in" filter="fade">
                                      <p:cBhvr>
                                        <p:cTn id="24" dur="1000"/>
                                        <p:tgtEl>
                                          <p:spTgt spid="22538">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22539">
                                            <p:txEl>
                                              <p:pRg st="0" end="0"/>
                                            </p:txEl>
                                          </p:spTgt>
                                        </p:tgtEl>
                                        <p:attrNameLst>
                                          <p:attrName>style.visibility</p:attrName>
                                        </p:attrNameLst>
                                      </p:cBhvr>
                                      <p:to>
                                        <p:strVal val="visible"/>
                                      </p:to>
                                    </p:set>
                                    <p:animEffect transition="in" filter="fade">
                                      <p:cBhvr>
                                        <p:cTn id="28" dur="1000"/>
                                        <p:tgtEl>
                                          <p:spTgt spid="22539">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22534"/>
                                        </p:tgtEl>
                                      </p:cBhvr>
                                    </p:animEffect>
                                    <p:animScale>
                                      <p:cBhvr>
                                        <p:cTn id="33" dur="250" autoRev="1" fill="hold"/>
                                        <p:tgtEl>
                                          <p:spTgt spid="2253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22540"/>
                </p:tgtEl>
              </p:cMediaNode>
            </p:audio>
          </p:childTnLst>
        </p:cTn>
      </p:par>
    </p:tnLst>
    <p:bldLst>
      <p:bldP spid="22534" grpId="0" animBg="1"/>
      <p:bldP spid="2254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23555"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$50,000 Question </a:t>
            </a:r>
          </a:p>
        </p:txBody>
      </p:sp>
      <p:sp>
        <p:nvSpPr>
          <p:cNvPr id="15364"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5365"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3558"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5367"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3560" name="Text Box 8"/>
          <p:cNvSpPr txBox="1">
            <a:spLocks noChangeArrowheads="1"/>
          </p:cNvSpPr>
          <p:nvPr/>
        </p:nvSpPr>
        <p:spPr bwMode="auto">
          <a:xfrm>
            <a:off x="2286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At least 1 hour</a:t>
            </a:r>
          </a:p>
        </p:txBody>
      </p:sp>
      <p:sp>
        <p:nvSpPr>
          <p:cNvPr id="23561" name="Text Box 9"/>
          <p:cNvSpPr txBox="1">
            <a:spLocks noChangeArrowheads="1"/>
          </p:cNvSpPr>
          <p:nvPr/>
        </p:nvSpPr>
        <p:spPr bwMode="auto">
          <a:xfrm>
            <a:off x="47244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&lt; 30 minutes</a:t>
            </a:r>
          </a:p>
        </p:txBody>
      </p:sp>
      <p:sp>
        <p:nvSpPr>
          <p:cNvPr id="23562" name="Text Box 10"/>
          <p:cNvSpPr txBox="1">
            <a:spLocks noChangeArrowheads="1"/>
          </p:cNvSpPr>
          <p:nvPr/>
        </p:nvSpPr>
        <p:spPr bwMode="auto">
          <a:xfrm>
            <a:off x="2286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&lt; 15 minutes</a:t>
            </a:r>
          </a:p>
        </p:txBody>
      </p:sp>
      <p:sp>
        <p:nvSpPr>
          <p:cNvPr id="23563" name="Text Box 11"/>
          <p:cNvSpPr txBox="1">
            <a:spLocks noChangeArrowheads="1"/>
          </p:cNvSpPr>
          <p:nvPr/>
        </p:nvSpPr>
        <p:spPr bwMode="auto">
          <a:xfrm>
            <a:off x="47244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&gt; than 1 hour</a:t>
            </a:r>
          </a:p>
        </p:txBody>
      </p:sp>
      <p:pic>
        <p:nvPicPr>
          <p:cNvPr id="23564"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15373"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15374"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15375"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5376"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5377"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15378"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15379"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15380"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23573" name="Text Box 21"/>
          <p:cNvSpPr txBox="1">
            <a:spLocks noChangeArrowheads="1"/>
          </p:cNvSpPr>
          <p:nvPr/>
        </p:nvSpPr>
        <p:spPr bwMode="auto">
          <a:xfrm>
            <a:off x="228600" y="838200"/>
            <a:ext cx="7772400" cy="1754188"/>
          </a:xfrm>
          <a:prstGeom prst="rect">
            <a:avLst/>
          </a:prstGeom>
          <a:noFill/>
          <a:ln w="50800">
            <a:noFill/>
            <a:miter lim="800000"/>
            <a:headEnd/>
            <a:tailEnd/>
          </a:ln>
          <a:effectLst/>
        </p:spPr>
        <p:txBody>
          <a:bodyPr>
            <a:spAutoFit/>
          </a:bodyPr>
          <a:lstStyle/>
          <a:p>
            <a:pPr eaLnBrk="1" hangingPunct="1"/>
            <a:r>
              <a:rPr lang="en-US" altLang="en-US"/>
              <a:t>If your patient is suspected to be septic and a normal saline bolus is indicated how fast do you administer the bolus?</a:t>
            </a:r>
          </a:p>
          <a:p>
            <a:pPr eaLnBrk="1" hangingPunct="1"/>
            <a:endParaRPr lang="en-US" altLang="en-US" sz="24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23564"/>
                                        </p:tgtEl>
                                      </p:cBhvr>
                                    </p:cmd>
                                  </p:childTnLst>
                                </p:cTn>
                              </p:par>
                              <p:par>
                                <p:cTn id="7" presetID="10" presetClass="entr" presetSubtype="0" fill="hold" nodeType="withEffect">
                                  <p:stCondLst>
                                    <p:cond delay="0"/>
                                  </p:stCondLst>
                                  <p:childTnLst>
                                    <p:set>
                                      <p:cBhvr>
                                        <p:cTn id="8" dur="1" fill="hold">
                                          <p:stCondLst>
                                            <p:cond delay="0"/>
                                          </p:stCondLst>
                                        </p:cTn>
                                        <p:tgtEl>
                                          <p:spTgt spid="23555">
                                            <p:txEl>
                                              <p:pRg st="0" end="0"/>
                                            </p:txEl>
                                          </p:spTgt>
                                        </p:tgtEl>
                                        <p:attrNameLst>
                                          <p:attrName>style.visibility</p:attrName>
                                        </p:attrNameLst>
                                      </p:cBhvr>
                                      <p:to>
                                        <p:strVal val="visible"/>
                                      </p:to>
                                    </p:set>
                                    <p:animEffect transition="in" filter="fade">
                                      <p:cBhvr>
                                        <p:cTn id="9" dur="1000"/>
                                        <p:tgtEl>
                                          <p:spTgt spid="23555">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23573"/>
                                        </p:tgtEl>
                                        <p:attrNameLst>
                                          <p:attrName>style.visibility</p:attrName>
                                        </p:attrNameLst>
                                      </p:cBhvr>
                                      <p:to>
                                        <p:strVal val="visible"/>
                                      </p:to>
                                    </p:set>
                                    <p:animEffect transition="in" filter="fade">
                                      <p:cBhvr>
                                        <p:cTn id="12" dur="2000"/>
                                        <p:tgtEl>
                                          <p:spTgt spid="23573"/>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23560">
                                            <p:txEl>
                                              <p:pRg st="0" end="0"/>
                                            </p:txEl>
                                          </p:spTgt>
                                        </p:tgtEl>
                                        <p:attrNameLst>
                                          <p:attrName>style.visibility</p:attrName>
                                        </p:attrNameLst>
                                      </p:cBhvr>
                                      <p:to>
                                        <p:strVal val="visible"/>
                                      </p:to>
                                    </p:set>
                                    <p:animEffect transition="in" filter="fade">
                                      <p:cBhvr>
                                        <p:cTn id="16" dur="1000"/>
                                        <p:tgtEl>
                                          <p:spTgt spid="23560">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23561">
                                            <p:txEl>
                                              <p:pRg st="0" end="0"/>
                                            </p:txEl>
                                          </p:spTgt>
                                        </p:tgtEl>
                                        <p:attrNameLst>
                                          <p:attrName>style.visibility</p:attrName>
                                        </p:attrNameLst>
                                      </p:cBhvr>
                                      <p:to>
                                        <p:strVal val="visible"/>
                                      </p:to>
                                    </p:set>
                                    <p:animEffect transition="in" filter="fade">
                                      <p:cBhvr>
                                        <p:cTn id="20" dur="1000"/>
                                        <p:tgtEl>
                                          <p:spTgt spid="23561">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23562">
                                            <p:txEl>
                                              <p:pRg st="0" end="0"/>
                                            </p:txEl>
                                          </p:spTgt>
                                        </p:tgtEl>
                                        <p:attrNameLst>
                                          <p:attrName>style.visibility</p:attrName>
                                        </p:attrNameLst>
                                      </p:cBhvr>
                                      <p:to>
                                        <p:strVal val="visible"/>
                                      </p:to>
                                    </p:set>
                                    <p:animEffect transition="in" filter="fade">
                                      <p:cBhvr>
                                        <p:cTn id="24" dur="1000"/>
                                        <p:tgtEl>
                                          <p:spTgt spid="23562">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23563">
                                            <p:txEl>
                                              <p:pRg st="0" end="0"/>
                                            </p:txEl>
                                          </p:spTgt>
                                        </p:tgtEl>
                                        <p:attrNameLst>
                                          <p:attrName>style.visibility</p:attrName>
                                        </p:attrNameLst>
                                      </p:cBhvr>
                                      <p:to>
                                        <p:strVal val="visible"/>
                                      </p:to>
                                    </p:set>
                                    <p:animEffect transition="in" filter="fade">
                                      <p:cBhvr>
                                        <p:cTn id="28" dur="1000"/>
                                        <p:tgtEl>
                                          <p:spTgt spid="23563">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23558"/>
                                        </p:tgtEl>
                                      </p:cBhvr>
                                    </p:animEffect>
                                    <p:animScale>
                                      <p:cBhvr>
                                        <p:cTn id="33" dur="250" autoRev="1" fill="hold"/>
                                        <p:tgtEl>
                                          <p:spTgt spid="2355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23564"/>
                </p:tgtEl>
              </p:cMediaNode>
            </p:audio>
          </p:childTnLst>
        </p:cTn>
      </p:par>
    </p:tnLst>
    <p:bldLst>
      <p:bldP spid="23558" grpId="0" animBg="1"/>
      <p:bldP spid="2357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24579" name="Text Box 3"/>
          <p:cNvSpPr txBox="1">
            <a:spLocks noChangeArrowheads="1"/>
          </p:cNvSpPr>
          <p:nvPr/>
        </p:nvSpPr>
        <p:spPr bwMode="auto">
          <a:xfrm>
            <a:off x="685800" y="381000"/>
            <a:ext cx="7772400" cy="2032000"/>
          </a:xfrm>
          <a:prstGeom prst="rect">
            <a:avLst/>
          </a:prstGeom>
          <a:noFill/>
          <a:ln w="50800">
            <a:noFill/>
            <a:miter lim="800000"/>
            <a:headEnd/>
            <a:tailEnd/>
          </a:ln>
          <a:effectLst/>
        </p:spPr>
        <p:txBody>
          <a:bodyPr>
            <a:spAutoFit/>
          </a:bodyPr>
          <a:lstStyle/>
          <a:p>
            <a:pPr eaLnBrk="1" hangingPunct="1">
              <a:spcBef>
                <a:spcPct val="50000"/>
              </a:spcBef>
            </a:pPr>
            <a:r>
              <a:rPr lang="en-US" altLang="en-US"/>
              <a:t>$100,000 Question </a:t>
            </a:r>
          </a:p>
          <a:p>
            <a:pPr eaLnBrk="1" hangingPunct="1">
              <a:spcBef>
                <a:spcPct val="50000"/>
              </a:spcBef>
            </a:pPr>
            <a:r>
              <a:rPr lang="en-US" altLang="en-US"/>
              <a:t>The initial sepsis resuscitation bundle in pediatrics with hypotension calls for a bolus of which amount of intravenous fluids:</a:t>
            </a:r>
          </a:p>
        </p:txBody>
      </p:sp>
      <p:sp>
        <p:nvSpPr>
          <p:cNvPr id="24580"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6389"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6390"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6391"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4584" name="Text Box 8"/>
          <p:cNvSpPr txBox="1">
            <a:spLocks noChangeArrowheads="1"/>
          </p:cNvSpPr>
          <p:nvPr/>
        </p:nvSpPr>
        <p:spPr bwMode="auto">
          <a:xfrm>
            <a:off x="2286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20mg/kg</a:t>
            </a:r>
          </a:p>
        </p:txBody>
      </p:sp>
      <p:sp>
        <p:nvSpPr>
          <p:cNvPr id="24585" name="Text Box 9"/>
          <p:cNvSpPr txBox="1">
            <a:spLocks noChangeArrowheads="1"/>
          </p:cNvSpPr>
          <p:nvPr/>
        </p:nvSpPr>
        <p:spPr bwMode="auto">
          <a:xfrm>
            <a:off x="47244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10mg/kg</a:t>
            </a:r>
          </a:p>
        </p:txBody>
      </p:sp>
      <p:sp>
        <p:nvSpPr>
          <p:cNvPr id="24586" name="Text Box 10"/>
          <p:cNvSpPr txBox="1">
            <a:spLocks noChangeArrowheads="1"/>
          </p:cNvSpPr>
          <p:nvPr/>
        </p:nvSpPr>
        <p:spPr bwMode="auto">
          <a:xfrm>
            <a:off x="2286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40mg/kg</a:t>
            </a:r>
          </a:p>
        </p:txBody>
      </p:sp>
      <p:sp>
        <p:nvSpPr>
          <p:cNvPr id="24587" name="Text Box 11"/>
          <p:cNvSpPr txBox="1">
            <a:spLocks noChangeArrowheads="1"/>
          </p:cNvSpPr>
          <p:nvPr/>
        </p:nvSpPr>
        <p:spPr bwMode="auto">
          <a:xfrm>
            <a:off x="47244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60mg/kg</a:t>
            </a:r>
          </a:p>
        </p:txBody>
      </p:sp>
      <p:pic>
        <p:nvPicPr>
          <p:cNvPr id="24588"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16397"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16398"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16399"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6400"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6401"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16402"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16403"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16404"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24588"/>
                                        </p:tgtEl>
                                      </p:cBhvr>
                                    </p:cmd>
                                  </p:childTnLst>
                                </p:cTn>
                              </p:par>
                              <p:par>
                                <p:cTn id="7" presetID="10" presetClass="entr" presetSubtype="0" fill="hold" nodeType="withEffect">
                                  <p:stCondLst>
                                    <p:cond delay="0"/>
                                  </p:stCondLst>
                                  <p:childTnLst>
                                    <p:set>
                                      <p:cBhvr>
                                        <p:cTn id="8" dur="1" fill="hold">
                                          <p:stCondLst>
                                            <p:cond delay="0"/>
                                          </p:stCondLst>
                                        </p:cTn>
                                        <p:tgtEl>
                                          <p:spTgt spid="24579">
                                            <p:txEl>
                                              <p:pRg st="0" end="0"/>
                                            </p:txEl>
                                          </p:spTgt>
                                        </p:tgtEl>
                                        <p:attrNameLst>
                                          <p:attrName>style.visibility</p:attrName>
                                        </p:attrNameLst>
                                      </p:cBhvr>
                                      <p:to>
                                        <p:strVal val="visible"/>
                                      </p:to>
                                    </p:set>
                                    <p:animEffect transition="in" filter="fade">
                                      <p:cBhvr>
                                        <p:cTn id="9" dur="1000"/>
                                        <p:tgtEl>
                                          <p:spTgt spid="24579">
                                            <p:txEl>
                                              <p:pRg st="0" end="0"/>
                                            </p:txEl>
                                          </p:spTgt>
                                        </p:tgtEl>
                                      </p:cBhvr>
                                    </p:animEffect>
                                  </p:childTnLst>
                                </p:cTn>
                              </p:par>
                              <p:par>
                                <p:cTn id="10" presetID="10" presetClass="entr" presetSubtype="0" fill="hold" nodeType="with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fade">
                                      <p:cBhvr>
                                        <p:cTn id="12" dur="1000"/>
                                        <p:tgtEl>
                                          <p:spTgt spid="24579">
                                            <p:txEl>
                                              <p:pRg st="1" end="1"/>
                                            </p:txEl>
                                          </p:spTgt>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24584">
                                            <p:txEl>
                                              <p:pRg st="0" end="0"/>
                                            </p:txEl>
                                          </p:spTgt>
                                        </p:tgtEl>
                                        <p:attrNameLst>
                                          <p:attrName>style.visibility</p:attrName>
                                        </p:attrNameLst>
                                      </p:cBhvr>
                                      <p:to>
                                        <p:strVal val="visible"/>
                                      </p:to>
                                    </p:set>
                                    <p:animEffect transition="in" filter="fade">
                                      <p:cBhvr>
                                        <p:cTn id="16" dur="1000"/>
                                        <p:tgtEl>
                                          <p:spTgt spid="24584">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24585">
                                            <p:txEl>
                                              <p:pRg st="0" end="0"/>
                                            </p:txEl>
                                          </p:spTgt>
                                        </p:tgtEl>
                                        <p:attrNameLst>
                                          <p:attrName>style.visibility</p:attrName>
                                        </p:attrNameLst>
                                      </p:cBhvr>
                                      <p:to>
                                        <p:strVal val="visible"/>
                                      </p:to>
                                    </p:set>
                                    <p:animEffect transition="in" filter="fade">
                                      <p:cBhvr>
                                        <p:cTn id="20" dur="1000"/>
                                        <p:tgtEl>
                                          <p:spTgt spid="24585">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24586">
                                            <p:txEl>
                                              <p:pRg st="0" end="0"/>
                                            </p:txEl>
                                          </p:spTgt>
                                        </p:tgtEl>
                                        <p:attrNameLst>
                                          <p:attrName>style.visibility</p:attrName>
                                        </p:attrNameLst>
                                      </p:cBhvr>
                                      <p:to>
                                        <p:strVal val="visible"/>
                                      </p:to>
                                    </p:set>
                                    <p:animEffect transition="in" filter="fade">
                                      <p:cBhvr>
                                        <p:cTn id="24" dur="1000"/>
                                        <p:tgtEl>
                                          <p:spTgt spid="24586">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24587">
                                            <p:txEl>
                                              <p:pRg st="0" end="0"/>
                                            </p:txEl>
                                          </p:spTgt>
                                        </p:tgtEl>
                                        <p:attrNameLst>
                                          <p:attrName>style.visibility</p:attrName>
                                        </p:attrNameLst>
                                      </p:cBhvr>
                                      <p:to>
                                        <p:strVal val="visible"/>
                                      </p:to>
                                    </p:set>
                                    <p:animEffect transition="in" filter="fade">
                                      <p:cBhvr>
                                        <p:cTn id="28" dur="1000"/>
                                        <p:tgtEl>
                                          <p:spTgt spid="24587">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24580"/>
                                        </p:tgtEl>
                                      </p:cBhvr>
                                    </p:animEffect>
                                    <p:animScale>
                                      <p:cBhvr>
                                        <p:cTn id="33" dur="250" autoRev="1" fill="hold"/>
                                        <p:tgtEl>
                                          <p:spTgt spid="2458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24588"/>
                </p:tgtEl>
              </p:cMediaNode>
            </p:audio>
          </p:childTnLst>
        </p:cTn>
      </p:par>
    </p:tnLst>
    <p:bldLst>
      <p:bldP spid="2458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25603"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$250,000 Question </a:t>
            </a:r>
          </a:p>
        </p:txBody>
      </p:sp>
      <p:sp>
        <p:nvSpPr>
          <p:cNvPr id="17412"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5605"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7414"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7415"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5608" name="Text Box 8"/>
          <p:cNvSpPr txBox="1">
            <a:spLocks noChangeArrowheads="1"/>
          </p:cNvSpPr>
          <p:nvPr/>
        </p:nvSpPr>
        <p:spPr bwMode="auto">
          <a:xfrm>
            <a:off x="228600" y="3733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 50 and ask for Sepsis RRT</a:t>
            </a:r>
          </a:p>
        </p:txBody>
      </p:sp>
      <p:sp>
        <p:nvSpPr>
          <p:cNvPr id="25609" name="Text Box 9"/>
          <p:cNvSpPr txBox="1">
            <a:spLocks noChangeArrowheads="1"/>
          </p:cNvSpPr>
          <p:nvPr/>
        </p:nvSpPr>
        <p:spPr bwMode="auto">
          <a:xfrm>
            <a:off x="4724400" y="3733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 500 and ask for Pediatric Sepsis RRT</a:t>
            </a:r>
          </a:p>
        </p:txBody>
      </p:sp>
      <p:sp>
        <p:nvSpPr>
          <p:cNvPr id="25610" name="Text Box 10"/>
          <p:cNvSpPr txBox="1">
            <a:spLocks noChangeArrowheads="1"/>
          </p:cNvSpPr>
          <p:nvPr/>
        </p:nvSpPr>
        <p:spPr bwMode="auto">
          <a:xfrm>
            <a:off x="228600" y="5257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*500 and ask for Pediatric Sepsis RRT</a:t>
            </a:r>
          </a:p>
        </p:txBody>
      </p:sp>
      <p:sp>
        <p:nvSpPr>
          <p:cNvPr id="25611" name="Text Box 11"/>
          <p:cNvSpPr txBox="1">
            <a:spLocks noChangeArrowheads="1"/>
          </p:cNvSpPr>
          <p:nvPr/>
        </p:nvSpPr>
        <p:spPr bwMode="auto">
          <a:xfrm>
            <a:off x="4724400" y="5257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*50 and ask for Pediatric Sepsis RRT</a:t>
            </a:r>
          </a:p>
        </p:txBody>
      </p:sp>
      <p:pic>
        <p:nvPicPr>
          <p:cNvPr id="25612"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17421"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17422"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17423"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7424"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7425"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17426"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17427"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17428"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25621" name="Text Box 21"/>
          <p:cNvSpPr txBox="1">
            <a:spLocks noChangeArrowheads="1"/>
          </p:cNvSpPr>
          <p:nvPr/>
        </p:nvSpPr>
        <p:spPr bwMode="auto">
          <a:xfrm>
            <a:off x="228600" y="838200"/>
            <a:ext cx="7772400" cy="954088"/>
          </a:xfrm>
          <a:prstGeom prst="rect">
            <a:avLst/>
          </a:prstGeom>
          <a:noFill/>
          <a:ln w="50800">
            <a:noFill/>
            <a:miter lim="800000"/>
            <a:headEnd/>
            <a:tailEnd/>
          </a:ln>
          <a:effectLst/>
        </p:spPr>
        <p:txBody>
          <a:bodyPr>
            <a:spAutoFit/>
          </a:bodyPr>
          <a:lstStyle/>
          <a:p>
            <a:pPr eaLnBrk="1" hangingPunct="1">
              <a:spcBef>
                <a:spcPct val="50000"/>
              </a:spcBef>
            </a:pPr>
            <a:r>
              <a:rPr lang="en-US" altLang="en-US"/>
              <a:t>What number do you dial if your patient is showing two or more signs of  sepsis?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25612"/>
                                        </p:tgtEl>
                                      </p:cBhvr>
                                    </p:cmd>
                                  </p:childTnLst>
                                </p:cTn>
                              </p:par>
                              <p:par>
                                <p:cTn id="7" presetID="10" presetClass="entr" presetSubtype="0" fill="hold" nodeType="withEffect">
                                  <p:stCondLst>
                                    <p:cond delay="0"/>
                                  </p:stCondLst>
                                  <p:childTnLst>
                                    <p:set>
                                      <p:cBhvr>
                                        <p:cTn id="8" dur="1" fill="hold">
                                          <p:stCondLst>
                                            <p:cond delay="0"/>
                                          </p:stCondLst>
                                        </p:cTn>
                                        <p:tgtEl>
                                          <p:spTgt spid="25603">
                                            <p:txEl>
                                              <p:pRg st="0" end="0"/>
                                            </p:txEl>
                                          </p:spTgt>
                                        </p:tgtEl>
                                        <p:attrNameLst>
                                          <p:attrName>style.visibility</p:attrName>
                                        </p:attrNameLst>
                                      </p:cBhvr>
                                      <p:to>
                                        <p:strVal val="visible"/>
                                      </p:to>
                                    </p:set>
                                    <p:animEffect transition="in" filter="fade">
                                      <p:cBhvr>
                                        <p:cTn id="9" dur="1000"/>
                                        <p:tgtEl>
                                          <p:spTgt spid="25603">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25621"/>
                                        </p:tgtEl>
                                        <p:attrNameLst>
                                          <p:attrName>style.visibility</p:attrName>
                                        </p:attrNameLst>
                                      </p:cBhvr>
                                      <p:to>
                                        <p:strVal val="visible"/>
                                      </p:to>
                                    </p:set>
                                    <p:animEffect transition="in" filter="fade">
                                      <p:cBhvr>
                                        <p:cTn id="12" dur="2000"/>
                                        <p:tgtEl>
                                          <p:spTgt spid="25621"/>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25608">
                                            <p:txEl>
                                              <p:pRg st="0" end="0"/>
                                            </p:txEl>
                                          </p:spTgt>
                                        </p:tgtEl>
                                        <p:attrNameLst>
                                          <p:attrName>style.visibility</p:attrName>
                                        </p:attrNameLst>
                                      </p:cBhvr>
                                      <p:to>
                                        <p:strVal val="visible"/>
                                      </p:to>
                                    </p:set>
                                    <p:animEffect transition="in" filter="fade">
                                      <p:cBhvr>
                                        <p:cTn id="16" dur="1000"/>
                                        <p:tgtEl>
                                          <p:spTgt spid="25608">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25609">
                                            <p:txEl>
                                              <p:pRg st="0" end="0"/>
                                            </p:txEl>
                                          </p:spTgt>
                                        </p:tgtEl>
                                        <p:attrNameLst>
                                          <p:attrName>style.visibility</p:attrName>
                                        </p:attrNameLst>
                                      </p:cBhvr>
                                      <p:to>
                                        <p:strVal val="visible"/>
                                      </p:to>
                                    </p:set>
                                    <p:animEffect transition="in" filter="fade">
                                      <p:cBhvr>
                                        <p:cTn id="20" dur="1000"/>
                                        <p:tgtEl>
                                          <p:spTgt spid="25609">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25610">
                                            <p:txEl>
                                              <p:pRg st="0" end="0"/>
                                            </p:txEl>
                                          </p:spTgt>
                                        </p:tgtEl>
                                        <p:attrNameLst>
                                          <p:attrName>style.visibility</p:attrName>
                                        </p:attrNameLst>
                                      </p:cBhvr>
                                      <p:to>
                                        <p:strVal val="visible"/>
                                      </p:to>
                                    </p:set>
                                    <p:animEffect transition="in" filter="fade">
                                      <p:cBhvr>
                                        <p:cTn id="24" dur="1000"/>
                                        <p:tgtEl>
                                          <p:spTgt spid="25610">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25611">
                                            <p:txEl>
                                              <p:pRg st="0" end="0"/>
                                            </p:txEl>
                                          </p:spTgt>
                                        </p:tgtEl>
                                        <p:attrNameLst>
                                          <p:attrName>style.visibility</p:attrName>
                                        </p:attrNameLst>
                                      </p:cBhvr>
                                      <p:to>
                                        <p:strVal val="visible"/>
                                      </p:to>
                                    </p:set>
                                    <p:animEffect transition="in" filter="fade">
                                      <p:cBhvr>
                                        <p:cTn id="28" dur="1000"/>
                                        <p:tgtEl>
                                          <p:spTgt spid="25611">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25605"/>
                                        </p:tgtEl>
                                      </p:cBhvr>
                                    </p:animEffect>
                                    <p:animScale>
                                      <p:cBhvr>
                                        <p:cTn id="33" dur="250" autoRev="1" fill="hold"/>
                                        <p:tgtEl>
                                          <p:spTgt spid="2560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25612"/>
                </p:tgtEl>
              </p:cMediaNode>
            </p:audio>
          </p:childTnLst>
        </p:cTn>
      </p:par>
    </p:tnLst>
    <p:bldLst>
      <p:bldP spid="25605" grpId="0" animBg="1"/>
      <p:bldP spid="256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152400" y="3302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26627"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$500,000 Question </a:t>
            </a:r>
          </a:p>
        </p:txBody>
      </p:sp>
      <p:sp>
        <p:nvSpPr>
          <p:cNvPr id="18436"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8437"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6630"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8439"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6632" name="Text Box 8"/>
          <p:cNvSpPr txBox="1">
            <a:spLocks noChangeArrowheads="1"/>
          </p:cNvSpPr>
          <p:nvPr/>
        </p:nvSpPr>
        <p:spPr bwMode="auto">
          <a:xfrm>
            <a:off x="2286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Allergic reaction</a:t>
            </a:r>
          </a:p>
        </p:txBody>
      </p:sp>
      <p:sp>
        <p:nvSpPr>
          <p:cNvPr id="26633" name="Text Box 9"/>
          <p:cNvSpPr txBox="1">
            <a:spLocks noChangeArrowheads="1"/>
          </p:cNvSpPr>
          <p:nvPr/>
        </p:nvSpPr>
        <p:spPr bwMode="auto">
          <a:xfrm>
            <a:off x="47244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Fever</a:t>
            </a:r>
          </a:p>
        </p:txBody>
      </p:sp>
      <p:sp>
        <p:nvSpPr>
          <p:cNvPr id="26634" name="Text Box 10"/>
          <p:cNvSpPr txBox="1">
            <a:spLocks noChangeArrowheads="1"/>
          </p:cNvSpPr>
          <p:nvPr/>
        </p:nvSpPr>
        <p:spPr bwMode="auto">
          <a:xfrm>
            <a:off x="250825" y="53086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Sepsis</a:t>
            </a:r>
          </a:p>
        </p:txBody>
      </p:sp>
      <p:sp>
        <p:nvSpPr>
          <p:cNvPr id="26635" name="Text Box 11"/>
          <p:cNvSpPr txBox="1">
            <a:spLocks noChangeArrowheads="1"/>
          </p:cNvSpPr>
          <p:nvPr/>
        </p:nvSpPr>
        <p:spPr bwMode="auto">
          <a:xfrm>
            <a:off x="4724400" y="5257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Weakened immune system </a:t>
            </a:r>
          </a:p>
        </p:txBody>
      </p:sp>
      <p:pic>
        <p:nvPicPr>
          <p:cNvPr id="26636"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18445"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18446"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18447"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8448"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8449"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18450"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18451"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18452"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26645" name="Text Box 21"/>
          <p:cNvSpPr txBox="1">
            <a:spLocks noChangeArrowheads="1"/>
          </p:cNvSpPr>
          <p:nvPr/>
        </p:nvSpPr>
        <p:spPr bwMode="auto">
          <a:xfrm>
            <a:off x="228600" y="838200"/>
            <a:ext cx="7696200" cy="2000250"/>
          </a:xfrm>
          <a:prstGeom prst="rect">
            <a:avLst/>
          </a:prstGeom>
          <a:noFill/>
          <a:ln w="50800">
            <a:noFill/>
            <a:miter lim="800000"/>
            <a:headEnd/>
            <a:tailEnd/>
          </a:ln>
          <a:effectLst/>
        </p:spPr>
        <p:txBody>
          <a:bodyPr>
            <a:spAutoFit/>
          </a:bodyPr>
          <a:lstStyle/>
          <a:p>
            <a:pPr eaLnBrk="1" hangingPunct="1"/>
            <a:r>
              <a:rPr lang="en-US" altLang="en-US">
                <a:solidFill>
                  <a:schemeClr val="tx1"/>
                </a:solidFill>
              </a:rPr>
              <a:t> </a:t>
            </a:r>
            <a:r>
              <a:rPr lang="en-US" altLang="en-US" sz="2400">
                <a:solidFill>
                  <a:schemeClr val="bg1"/>
                </a:solidFill>
              </a:rPr>
              <a:t>This is the body’s overwhelming and life-threatening response to infection that can lead to tissue damage, organ failure, and death. In other words, it’s your body’s over active and toxic response to an infection</a:t>
            </a:r>
          </a:p>
          <a:p>
            <a:pPr eaLnBrk="1" hangingPunct="1"/>
            <a:endParaRPr lang="en-US" altLang="en-US" sz="24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26636"/>
                                        </p:tgtEl>
                                      </p:cBhvr>
                                    </p:cmd>
                                  </p:childTnLst>
                                </p:cTn>
                              </p:par>
                              <p:par>
                                <p:cTn id="7" presetID="10" presetClass="entr" presetSubtype="0" fill="hold" nodeType="withEffect">
                                  <p:stCondLst>
                                    <p:cond delay="0"/>
                                  </p:stCondLst>
                                  <p:childTnLst>
                                    <p:set>
                                      <p:cBhvr>
                                        <p:cTn id="8" dur="1" fill="hold">
                                          <p:stCondLst>
                                            <p:cond delay="0"/>
                                          </p:stCondLst>
                                        </p:cTn>
                                        <p:tgtEl>
                                          <p:spTgt spid="26627">
                                            <p:txEl>
                                              <p:pRg st="0" end="0"/>
                                            </p:txEl>
                                          </p:spTgt>
                                        </p:tgtEl>
                                        <p:attrNameLst>
                                          <p:attrName>style.visibility</p:attrName>
                                        </p:attrNameLst>
                                      </p:cBhvr>
                                      <p:to>
                                        <p:strVal val="visible"/>
                                      </p:to>
                                    </p:set>
                                    <p:animEffect transition="in" filter="fade">
                                      <p:cBhvr>
                                        <p:cTn id="9" dur="1000"/>
                                        <p:tgtEl>
                                          <p:spTgt spid="26627">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26645"/>
                                        </p:tgtEl>
                                        <p:attrNameLst>
                                          <p:attrName>style.visibility</p:attrName>
                                        </p:attrNameLst>
                                      </p:cBhvr>
                                      <p:to>
                                        <p:strVal val="visible"/>
                                      </p:to>
                                    </p:set>
                                    <p:animEffect transition="in" filter="fade">
                                      <p:cBhvr>
                                        <p:cTn id="12" dur="2000"/>
                                        <p:tgtEl>
                                          <p:spTgt spid="26645"/>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26632">
                                            <p:txEl>
                                              <p:pRg st="0" end="0"/>
                                            </p:txEl>
                                          </p:spTgt>
                                        </p:tgtEl>
                                        <p:attrNameLst>
                                          <p:attrName>style.visibility</p:attrName>
                                        </p:attrNameLst>
                                      </p:cBhvr>
                                      <p:to>
                                        <p:strVal val="visible"/>
                                      </p:to>
                                    </p:set>
                                    <p:animEffect transition="in" filter="fade">
                                      <p:cBhvr>
                                        <p:cTn id="16" dur="1000"/>
                                        <p:tgtEl>
                                          <p:spTgt spid="26632">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26633">
                                            <p:txEl>
                                              <p:pRg st="0" end="0"/>
                                            </p:txEl>
                                          </p:spTgt>
                                        </p:tgtEl>
                                        <p:attrNameLst>
                                          <p:attrName>style.visibility</p:attrName>
                                        </p:attrNameLst>
                                      </p:cBhvr>
                                      <p:to>
                                        <p:strVal val="visible"/>
                                      </p:to>
                                    </p:set>
                                    <p:animEffect transition="in" filter="fade">
                                      <p:cBhvr>
                                        <p:cTn id="20" dur="1000"/>
                                        <p:tgtEl>
                                          <p:spTgt spid="26633">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26634">
                                            <p:txEl>
                                              <p:pRg st="0" end="0"/>
                                            </p:txEl>
                                          </p:spTgt>
                                        </p:tgtEl>
                                        <p:attrNameLst>
                                          <p:attrName>style.visibility</p:attrName>
                                        </p:attrNameLst>
                                      </p:cBhvr>
                                      <p:to>
                                        <p:strVal val="visible"/>
                                      </p:to>
                                    </p:set>
                                    <p:animEffect transition="in" filter="fade">
                                      <p:cBhvr>
                                        <p:cTn id="24" dur="1000"/>
                                        <p:tgtEl>
                                          <p:spTgt spid="26634">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26635">
                                            <p:txEl>
                                              <p:pRg st="0" end="0"/>
                                            </p:txEl>
                                          </p:spTgt>
                                        </p:tgtEl>
                                        <p:attrNameLst>
                                          <p:attrName>style.visibility</p:attrName>
                                        </p:attrNameLst>
                                      </p:cBhvr>
                                      <p:to>
                                        <p:strVal val="visible"/>
                                      </p:to>
                                    </p:set>
                                    <p:animEffect transition="in" filter="fade">
                                      <p:cBhvr>
                                        <p:cTn id="28" dur="1000"/>
                                        <p:tgtEl>
                                          <p:spTgt spid="26635">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26630"/>
                                        </p:tgtEl>
                                      </p:cBhvr>
                                    </p:animEffect>
                                    <p:animScale>
                                      <p:cBhvr>
                                        <p:cTn id="33" dur="250" autoRev="1" fill="hold"/>
                                        <p:tgtEl>
                                          <p:spTgt spid="2663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26636"/>
                </p:tgtEl>
              </p:cMediaNode>
            </p:audio>
          </p:childTnLst>
        </p:cTn>
      </p:par>
    </p:tnLst>
    <p:bldLst>
      <p:bldP spid="26630" grpId="0" animBg="1"/>
      <p:bldP spid="2664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27651"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$1 MILLION Question </a:t>
            </a:r>
          </a:p>
        </p:txBody>
      </p:sp>
      <p:sp>
        <p:nvSpPr>
          <p:cNvPr id="19460" name="Rectangle 4"/>
          <p:cNvSpPr>
            <a:spLocks noChangeArrowheads="1"/>
          </p:cNvSpPr>
          <p:nvPr/>
        </p:nvSpPr>
        <p:spPr bwMode="auto">
          <a:xfrm>
            <a:off x="152400" y="36195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9461"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9462"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7655"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27656" name="Text Box 8"/>
          <p:cNvSpPr txBox="1">
            <a:spLocks noChangeArrowheads="1"/>
          </p:cNvSpPr>
          <p:nvPr/>
        </p:nvSpPr>
        <p:spPr bwMode="auto">
          <a:xfrm>
            <a:off x="228600" y="3733800"/>
            <a:ext cx="4191000" cy="1077913"/>
          </a:xfrm>
          <a:prstGeom prst="rect">
            <a:avLst/>
          </a:prstGeom>
          <a:noFill/>
          <a:ln w="50800">
            <a:noFill/>
            <a:miter lim="800000"/>
            <a:headEnd/>
            <a:tailEnd/>
          </a:ln>
          <a:effectLst/>
        </p:spPr>
        <p:txBody>
          <a:bodyPr>
            <a:spAutoFit/>
          </a:bodyPr>
          <a:lstStyle/>
          <a:p>
            <a:pPr eaLnBrk="1" hangingPunct="1">
              <a:spcBef>
                <a:spcPct val="50000"/>
              </a:spcBef>
            </a:pPr>
            <a:r>
              <a:rPr lang="en-US" altLang="en-US" sz="2400"/>
              <a:t>A</a:t>
            </a:r>
            <a:r>
              <a:rPr lang="en-US" altLang="en-US" sz="2000"/>
              <a:t>. Get vaccinated against flu, pneumonia and other infections which can lead to sepsis </a:t>
            </a:r>
          </a:p>
        </p:txBody>
      </p:sp>
      <p:sp>
        <p:nvSpPr>
          <p:cNvPr id="27657" name="Text Box 9"/>
          <p:cNvSpPr txBox="1">
            <a:spLocks noChangeArrowheads="1"/>
          </p:cNvSpPr>
          <p:nvPr/>
        </p:nvSpPr>
        <p:spPr bwMode="auto">
          <a:xfrm>
            <a:off x="4724400" y="3733800"/>
            <a:ext cx="4191000" cy="1077913"/>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a:t>
            </a:r>
            <a:r>
              <a:rPr lang="en-US" altLang="en-US" sz="2000"/>
              <a:t>Know the signs and symptoms of sepsis and recognize this is an emergency</a:t>
            </a:r>
          </a:p>
        </p:txBody>
      </p:sp>
      <p:sp>
        <p:nvSpPr>
          <p:cNvPr id="27658" name="Text Box 10"/>
          <p:cNvSpPr txBox="1">
            <a:spLocks noChangeArrowheads="1"/>
          </p:cNvSpPr>
          <p:nvPr/>
        </p:nvSpPr>
        <p:spPr bwMode="auto">
          <a:xfrm>
            <a:off x="228600" y="5257800"/>
            <a:ext cx="4191000" cy="1077913"/>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a:t>
            </a:r>
            <a:r>
              <a:rPr lang="en-US" altLang="en-US" sz="2000"/>
              <a:t>Prevent infection by practicing good hygiene such as handwashing</a:t>
            </a:r>
          </a:p>
        </p:txBody>
      </p:sp>
      <p:sp>
        <p:nvSpPr>
          <p:cNvPr id="27659" name="Text Box 11"/>
          <p:cNvSpPr txBox="1">
            <a:spLocks noChangeArrowheads="1"/>
          </p:cNvSpPr>
          <p:nvPr/>
        </p:nvSpPr>
        <p:spPr bwMode="auto">
          <a:xfrm>
            <a:off x="47244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All of the above</a:t>
            </a:r>
          </a:p>
        </p:txBody>
      </p:sp>
      <p:pic>
        <p:nvPicPr>
          <p:cNvPr id="27660" name="New Question.wav">
            <a:hlinkClick r:id="" action="ppaction://media"/>
          </p:cNvPr>
          <p:cNvPicPr>
            <a:picLocks noRot="1" noChangeAspect="1" noChangeArrowheads="1"/>
          </p:cNvPicPr>
          <p:nvPr>
            <a:audioFile r:link="rId1"/>
          </p:nvPr>
        </p:nvPicPr>
        <p:blipFill>
          <a:blip r:embed="rId4" cstate="print"/>
          <a:srcRect/>
          <a:stretch>
            <a:fillRect/>
          </a:stretch>
        </p:blipFill>
        <p:spPr bwMode="auto">
          <a:xfrm>
            <a:off x="-457200" y="4343400"/>
            <a:ext cx="304800" cy="304800"/>
          </a:xfrm>
          <a:prstGeom prst="rect">
            <a:avLst/>
          </a:prstGeom>
          <a:noFill/>
          <a:ln w="9525">
            <a:noFill/>
            <a:miter lim="800000"/>
            <a:headEnd/>
            <a:tailEnd/>
          </a:ln>
        </p:spPr>
      </p:pic>
      <p:sp>
        <p:nvSpPr>
          <p:cNvPr id="19469"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19470"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5" action="ppaction://hlinksldjump"/>
              </a:rPr>
              <a:t>◄</a:t>
            </a:r>
            <a:endParaRPr lang="en-US" altLang="en-US" sz="3200" b="1">
              <a:cs typeface="Arial" charset="0"/>
            </a:endParaRPr>
          </a:p>
        </p:txBody>
      </p:sp>
      <p:sp>
        <p:nvSpPr>
          <p:cNvPr id="19471"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9472"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9473"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19474" name="Picture 18">
            <a:hlinkClick r:id="rId5" action="ppaction://hlinksldjump"/>
          </p:cNvPr>
          <p:cNvPicPr>
            <a:picLocks noChangeAspect="1" noChangeArrowheads="1"/>
          </p:cNvPicPr>
          <p:nvPr/>
        </p:nvPicPr>
        <p:blipFill>
          <a:blip r:embed="rId6"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19475"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19476"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27669" name="Text Box 21"/>
          <p:cNvSpPr txBox="1">
            <a:spLocks noChangeArrowheads="1"/>
          </p:cNvSpPr>
          <p:nvPr/>
        </p:nvSpPr>
        <p:spPr bwMode="auto">
          <a:xfrm>
            <a:off x="228600" y="8382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How can we prevent sepsis?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27660"/>
                                        </p:tgtEl>
                                      </p:cBhvr>
                                    </p:cmd>
                                  </p:childTnLst>
                                </p:cTn>
                              </p:par>
                              <p:par>
                                <p:cTn id="7" presetID="10" presetClass="entr" presetSubtype="0" fill="hold" nodeType="withEffect">
                                  <p:stCondLst>
                                    <p:cond delay="0"/>
                                  </p:stCondLst>
                                  <p:childTnLst>
                                    <p:set>
                                      <p:cBhvr>
                                        <p:cTn id="8" dur="1" fill="hold">
                                          <p:stCondLst>
                                            <p:cond delay="0"/>
                                          </p:stCondLst>
                                        </p:cTn>
                                        <p:tgtEl>
                                          <p:spTgt spid="27651">
                                            <p:txEl>
                                              <p:pRg st="0" end="0"/>
                                            </p:txEl>
                                          </p:spTgt>
                                        </p:tgtEl>
                                        <p:attrNameLst>
                                          <p:attrName>style.visibility</p:attrName>
                                        </p:attrNameLst>
                                      </p:cBhvr>
                                      <p:to>
                                        <p:strVal val="visible"/>
                                      </p:to>
                                    </p:set>
                                    <p:animEffect transition="in" filter="fade">
                                      <p:cBhvr>
                                        <p:cTn id="9" dur="1000"/>
                                        <p:tgtEl>
                                          <p:spTgt spid="27651">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27669"/>
                                        </p:tgtEl>
                                        <p:attrNameLst>
                                          <p:attrName>style.visibility</p:attrName>
                                        </p:attrNameLst>
                                      </p:cBhvr>
                                      <p:to>
                                        <p:strVal val="visible"/>
                                      </p:to>
                                    </p:set>
                                    <p:animEffect transition="in" filter="fade">
                                      <p:cBhvr>
                                        <p:cTn id="12" dur="2000"/>
                                        <p:tgtEl>
                                          <p:spTgt spid="27669"/>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27656">
                                            <p:txEl>
                                              <p:pRg st="0" end="0"/>
                                            </p:txEl>
                                          </p:spTgt>
                                        </p:tgtEl>
                                        <p:attrNameLst>
                                          <p:attrName>style.visibility</p:attrName>
                                        </p:attrNameLst>
                                      </p:cBhvr>
                                      <p:to>
                                        <p:strVal val="visible"/>
                                      </p:to>
                                    </p:set>
                                    <p:animEffect transition="in" filter="fade">
                                      <p:cBhvr>
                                        <p:cTn id="16" dur="1000"/>
                                        <p:tgtEl>
                                          <p:spTgt spid="27656">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27657">
                                            <p:txEl>
                                              <p:pRg st="0" end="0"/>
                                            </p:txEl>
                                          </p:spTgt>
                                        </p:tgtEl>
                                        <p:attrNameLst>
                                          <p:attrName>style.visibility</p:attrName>
                                        </p:attrNameLst>
                                      </p:cBhvr>
                                      <p:to>
                                        <p:strVal val="visible"/>
                                      </p:to>
                                    </p:set>
                                    <p:animEffect transition="in" filter="fade">
                                      <p:cBhvr>
                                        <p:cTn id="20" dur="1000"/>
                                        <p:tgtEl>
                                          <p:spTgt spid="27657">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27658">
                                            <p:txEl>
                                              <p:pRg st="0" end="0"/>
                                            </p:txEl>
                                          </p:spTgt>
                                        </p:tgtEl>
                                        <p:attrNameLst>
                                          <p:attrName>style.visibility</p:attrName>
                                        </p:attrNameLst>
                                      </p:cBhvr>
                                      <p:to>
                                        <p:strVal val="visible"/>
                                      </p:to>
                                    </p:set>
                                    <p:animEffect transition="in" filter="fade">
                                      <p:cBhvr>
                                        <p:cTn id="24" dur="1000"/>
                                        <p:tgtEl>
                                          <p:spTgt spid="27658">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27659">
                                            <p:txEl>
                                              <p:pRg st="0" end="0"/>
                                            </p:txEl>
                                          </p:spTgt>
                                        </p:tgtEl>
                                        <p:attrNameLst>
                                          <p:attrName>style.visibility</p:attrName>
                                        </p:attrNameLst>
                                      </p:cBhvr>
                                      <p:to>
                                        <p:strVal val="visible"/>
                                      </p:to>
                                    </p:set>
                                    <p:animEffect transition="in" filter="fade">
                                      <p:cBhvr>
                                        <p:cTn id="28" dur="1000"/>
                                        <p:tgtEl>
                                          <p:spTgt spid="27659">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1000" tmFilter="0, 0; .2, .5; .8, .5; 1, 0"/>
                                        <p:tgtEl>
                                          <p:spTgt spid="27655"/>
                                        </p:tgtEl>
                                      </p:cBhvr>
                                    </p:animEffect>
                                    <p:animScale>
                                      <p:cBhvr>
                                        <p:cTn id="33" dur="500" autoRev="1" fill="hold"/>
                                        <p:tgtEl>
                                          <p:spTgt spid="27655"/>
                                        </p:tgtEl>
                                      </p:cBhvr>
                                      <p:by x="105000" y="105000"/>
                                    </p:animScale>
                                  </p:childTnLst>
                                  <p:subTnLst>
                                    <p:audio>
                                      <p:cMediaNode>
                                        <p:cTn display="0" masterRel="sameClick">
                                          <p:stCondLst>
                                            <p:cond evt="begin" delay="0">
                                              <p:tn val="31"/>
                                            </p:cond>
                                          </p:stCondLst>
                                          <p:endCondLst>
                                            <p:cond evt="onStopAudio" delay="0">
                                              <p:tgtEl>
                                                <p:sldTgt/>
                                              </p:tgtEl>
                                            </p:cond>
                                          </p:endCondLst>
                                        </p:cTn>
                                        <p:tgtEl>
                                          <p:sndTgt r:embed="rId3" name="Regis Walks In.wav"/>
                                        </p:tgtEl>
                                      </p:cMediaNode>
                                    </p:audio>
                                  </p:sub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27660"/>
                </p:tgtEl>
              </p:cMediaNode>
            </p:audio>
          </p:childTnLst>
        </p:cTn>
      </p:par>
    </p:tnLst>
    <p:bldLst>
      <p:bldP spid="27655" grpId="0" animBg="1"/>
      <p:bldP spid="276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p:cNvPicPr>
            <a:picLocks noChangeAspect="1" noChangeArrowheads="1"/>
          </p:cNvPicPr>
          <p:nvPr/>
        </p:nvPicPr>
        <p:blipFill>
          <a:blip r:embed="rId3" cstate="print"/>
          <a:srcRect l="3157" t="549" r="3123"/>
          <a:stretch>
            <a:fillRect/>
          </a:stretch>
        </p:blipFill>
        <p:spPr bwMode="auto">
          <a:xfrm>
            <a:off x="0" y="0"/>
            <a:ext cx="9144000" cy="6902450"/>
          </a:xfrm>
          <a:prstGeom prst="rect">
            <a:avLst/>
          </a:prstGeom>
          <a:noFill/>
          <a:ln w="38100">
            <a:noFill/>
            <a:miter lim="800000"/>
            <a:headEnd/>
            <a:tailEnd/>
          </a:ln>
          <a:effectLst/>
        </p:spPr>
      </p:pic>
      <p:sp>
        <p:nvSpPr>
          <p:cNvPr id="6151" name="Text Box 7"/>
          <p:cNvSpPr txBox="1">
            <a:spLocks noChangeArrowheads="1"/>
          </p:cNvSpPr>
          <p:nvPr/>
        </p:nvSpPr>
        <p:spPr bwMode="auto">
          <a:xfrm>
            <a:off x="2057400" y="152400"/>
            <a:ext cx="7010400" cy="641350"/>
          </a:xfrm>
          <a:prstGeom prst="rect">
            <a:avLst/>
          </a:prstGeom>
          <a:noFill/>
          <a:ln>
            <a:noFill/>
          </a:ln>
          <a:effectLst>
            <a:outerShdw dist="35921" dir="2700000" algn="ctr" rotWithShape="0">
              <a:srgbClr val="11111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600" b="1" dirty="0">
                <a:solidFill>
                  <a:schemeClr val="bg1"/>
                </a:solidFill>
                <a:effectLst>
                  <a:outerShdw blurRad="38100" dist="38100" dir="2700000" algn="tl">
                    <a:srgbClr val="C0C0C0"/>
                  </a:outerShdw>
                </a:effectLst>
                <a:latin typeface="Arial Narrow" panose="020B0606020202030204" pitchFamily="34" charset="0"/>
              </a:rPr>
              <a:t>Sepsis Quiz Show</a:t>
            </a:r>
          </a:p>
        </p:txBody>
      </p:sp>
      <p:pic>
        <p:nvPicPr>
          <p:cNvPr id="6153" name="Regis Walks In.wav">
            <a:hlinkClick r:id="" action="ppaction://media"/>
          </p:cNvPr>
          <p:cNvPicPr>
            <a:picLocks noRot="1" noChangeAspect="1" noChangeArrowheads="1"/>
          </p:cNvPicPr>
          <p:nvPr>
            <a:audioFile r:link="rId1"/>
          </p:nvPr>
        </p:nvPicPr>
        <p:blipFill>
          <a:blip r:embed="rId4" cstate="print"/>
          <a:srcRect/>
          <a:stretch>
            <a:fillRect/>
          </a:stretch>
        </p:blipFill>
        <p:spPr bwMode="auto">
          <a:xfrm>
            <a:off x="-533400" y="5562600"/>
            <a:ext cx="304800" cy="304800"/>
          </a:xfrm>
          <a:prstGeom prst="rect">
            <a:avLst/>
          </a:prstGeom>
          <a:noFill/>
          <a:ln w="9525">
            <a:noFill/>
            <a:miter lim="800000"/>
            <a:headEnd/>
            <a:tailEnd/>
          </a:ln>
        </p:spPr>
      </p:pic>
      <p:sp>
        <p:nvSpPr>
          <p:cNvPr id="6156" name="Text Box 12"/>
          <p:cNvSpPr txBox="1">
            <a:spLocks noChangeArrowheads="1"/>
          </p:cNvSpPr>
          <p:nvPr/>
        </p:nvSpPr>
        <p:spPr bwMode="auto">
          <a:xfrm>
            <a:off x="2133600" y="685800"/>
            <a:ext cx="7010400" cy="457200"/>
          </a:xfrm>
          <a:prstGeom prst="rect">
            <a:avLst/>
          </a:prstGeom>
          <a:noFill/>
          <a:ln>
            <a:noFill/>
          </a:ln>
          <a:effectLst>
            <a:outerShdw dist="35921" dir="2700000" algn="ctr" rotWithShape="0">
              <a:srgbClr val="11111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2400" b="1" dirty="0">
                <a:solidFill>
                  <a:schemeClr val="bg1"/>
                </a:solidFill>
                <a:effectLst>
                  <a:outerShdw blurRad="38100" dist="38100" dir="2700000" algn="tl">
                    <a:srgbClr val="C0C0C0"/>
                  </a:outerShdw>
                </a:effectLst>
                <a:latin typeface="Arial Narrow" panose="020B0606020202030204" pitchFamily="34" charset="0"/>
              </a:rPr>
              <a:t>Test your knowledge and earn some extra credit</a:t>
            </a:r>
          </a:p>
        </p:txBody>
      </p:sp>
      <p:sp>
        <p:nvSpPr>
          <p:cNvPr id="3079" name="AutoShape 13"/>
          <p:cNvSpPr>
            <a:spLocks noChangeArrowheads="1"/>
          </p:cNvSpPr>
          <p:nvPr/>
        </p:nvSpPr>
        <p:spPr bwMode="auto">
          <a:xfrm>
            <a:off x="6400800" y="1219200"/>
            <a:ext cx="2590800" cy="5410200"/>
          </a:xfrm>
          <a:prstGeom prst="roundRect">
            <a:avLst>
              <a:gd name="adj" fmla="val 16667"/>
            </a:avLst>
          </a:prstGeom>
          <a:solidFill>
            <a:srgbClr val="0000FF">
              <a:alpha val="23921"/>
            </a:srgbClr>
          </a:solidFill>
          <a:ln w="50800">
            <a:solidFill>
              <a:srgbClr val="000099"/>
            </a:solidFill>
            <a:round/>
            <a:headEnd/>
            <a:tailEnd/>
          </a:ln>
          <a:effectLst/>
        </p:spPr>
        <p:txBody>
          <a:bodyPr wrap="none" anchor="ctr"/>
          <a:lstStyle/>
          <a:p>
            <a:pPr eaLnBrk="1" hangingPunct="1"/>
            <a:endParaRPr lang="en-US" altLang="en-US"/>
          </a:p>
        </p:txBody>
      </p:sp>
      <p:graphicFrame>
        <p:nvGraphicFramePr>
          <p:cNvPr id="6224" name="Group 80"/>
          <p:cNvGraphicFramePr>
            <a:graphicFrameLocks noGrp="1"/>
          </p:cNvGraphicFramePr>
          <p:nvPr/>
        </p:nvGraphicFramePr>
        <p:xfrm>
          <a:off x="6477000" y="1295400"/>
          <a:ext cx="2438400" cy="5232477"/>
        </p:xfrm>
        <a:graphic>
          <a:graphicData uri="http://schemas.openxmlformats.org/drawingml/2006/table">
            <a:tbl>
              <a:tblPr/>
              <a:tblGrid>
                <a:gridCol w="842963">
                  <a:extLst>
                    <a:ext uri="{9D8B030D-6E8A-4147-A177-3AD203B41FA5}">
                      <a16:colId xmlns:a16="http://schemas.microsoft.com/office/drawing/2014/main" val="20000"/>
                    </a:ext>
                  </a:extLst>
                </a:gridCol>
                <a:gridCol w="1595437">
                  <a:extLst>
                    <a:ext uri="{9D8B030D-6E8A-4147-A177-3AD203B41FA5}">
                      <a16:colId xmlns:a16="http://schemas.microsoft.com/office/drawing/2014/main" val="20001"/>
                    </a:ext>
                  </a:extLst>
                </a:gridCol>
              </a:tblGrid>
              <a:tr h="36572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15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rPr>
                        <a:t>$1 MILLION</a:t>
                      </a:r>
                    </a:p>
                  </a:txBody>
                  <a:tcPr marT="45705" marB="45705"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14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$500,000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13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$250,000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12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$100,000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11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$50,000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4753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10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rgbClr val="FFFF99"/>
                          </a:solidFill>
                          <a:effectLst/>
                          <a:latin typeface="Arial" panose="020B0604020202020204" pitchFamily="34" charset="0"/>
                        </a:rPr>
                        <a:t>$25,000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9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$16,000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8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$8,000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7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$4,000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6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$2,000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39620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5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rgbClr val="FFFF99"/>
                          </a:solidFill>
                          <a:effectLst/>
                          <a:latin typeface="Arial" panose="020B0604020202020204" pitchFamily="34" charset="0"/>
                        </a:rPr>
                        <a:t>$1000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4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$500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3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$300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2 </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$200</a:t>
                      </a:r>
                    </a:p>
                  </a:txBody>
                  <a:tcPr marT="45705" marB="4570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3"/>
                  </a:ext>
                </a:extLst>
              </a:tr>
              <a:tr h="33524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1</a:t>
                      </a:r>
                      <a:r>
                        <a:rPr kumimoji="0" lang="en-US" altLang="en-US" sz="1600" b="1" i="0" u="none" strike="noStrike" cap="none" normalizeH="0" baseline="0" dirty="0">
                          <a:ln>
                            <a:noFill/>
                          </a:ln>
                          <a:solidFill>
                            <a:srgbClr val="FFFF99"/>
                          </a:solidFill>
                          <a:effectLst/>
                          <a:latin typeface="Arial" panose="020B0604020202020204" pitchFamily="34" charset="0"/>
                          <a:cs typeface="Arial" panose="020B0604020202020204" pitchFamily="34" charset="0"/>
                        </a:rPr>
                        <a:t>►</a:t>
                      </a:r>
                    </a:p>
                  </a:txBody>
                  <a:tcPr marT="45705" marB="45705"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rgbClr val="FFFF99"/>
                          </a:solidFill>
                          <a:effectLst/>
                          <a:latin typeface="Arial" panose="020B0604020202020204" pitchFamily="34" charset="0"/>
                        </a:rPr>
                        <a:t>$100</a:t>
                      </a:r>
                    </a:p>
                  </a:txBody>
                  <a:tcPr marT="45705" marB="45705"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14"/>
                  </a:ext>
                </a:extLst>
              </a:tr>
            </a:tbl>
          </a:graphicData>
        </a:graphic>
      </p:graphicFrame>
      <p:sp>
        <p:nvSpPr>
          <p:cNvPr id="3111" name="AutoShape 81"/>
          <p:cNvSpPr>
            <a:spLocks noChangeArrowheads="1"/>
          </p:cNvSpPr>
          <p:nvPr/>
        </p:nvSpPr>
        <p:spPr bwMode="auto">
          <a:xfrm>
            <a:off x="304800" y="2209800"/>
            <a:ext cx="5715000" cy="4419600"/>
          </a:xfrm>
          <a:prstGeom prst="roundRect">
            <a:avLst>
              <a:gd name="adj" fmla="val 16667"/>
            </a:avLst>
          </a:prstGeom>
          <a:solidFill>
            <a:srgbClr val="FF0000">
              <a:alpha val="25098"/>
            </a:srgbClr>
          </a:solidFill>
          <a:ln w="50800">
            <a:solidFill>
              <a:srgbClr val="003399"/>
            </a:solidFill>
            <a:round/>
            <a:headEnd/>
            <a:tailEnd/>
          </a:ln>
          <a:effectLst/>
        </p:spPr>
        <p:txBody>
          <a:bodyPr wrap="none" anchor="ctr"/>
          <a:lstStyle/>
          <a:p>
            <a:pPr eaLnBrk="1" hangingPunct="1"/>
            <a:endParaRPr lang="en-US" altLang="en-US"/>
          </a:p>
        </p:txBody>
      </p:sp>
      <p:sp>
        <p:nvSpPr>
          <p:cNvPr id="3112" name="Text Box 82"/>
          <p:cNvSpPr txBox="1">
            <a:spLocks noChangeArrowheads="1"/>
          </p:cNvSpPr>
          <p:nvPr/>
        </p:nvSpPr>
        <p:spPr bwMode="auto">
          <a:xfrm>
            <a:off x="609600" y="2362200"/>
            <a:ext cx="5181600" cy="4024313"/>
          </a:xfrm>
          <a:prstGeom prst="rect">
            <a:avLst/>
          </a:prstGeom>
          <a:noFill/>
          <a:ln w="50800">
            <a:noFill/>
            <a:miter lim="800000"/>
            <a:headEnd/>
            <a:tailEnd/>
          </a:ln>
          <a:effectLst/>
        </p:spPr>
        <p:txBody>
          <a:bodyPr>
            <a:spAutoFit/>
          </a:bodyPr>
          <a:lstStyle/>
          <a:p>
            <a:pPr algn="ctr" eaLnBrk="1" hangingPunct="1">
              <a:spcBef>
                <a:spcPct val="50000"/>
              </a:spcBef>
            </a:pPr>
            <a:r>
              <a:rPr lang="en-US" altLang="en-US"/>
              <a:t>Game Rules</a:t>
            </a:r>
          </a:p>
          <a:p>
            <a:pPr eaLnBrk="1" hangingPunct="1">
              <a:spcBef>
                <a:spcPct val="50000"/>
              </a:spcBef>
              <a:buFontTx/>
              <a:buChar char="•"/>
            </a:pPr>
            <a:r>
              <a:rPr lang="en-US" altLang="en-US" sz="2000"/>
              <a:t>Form two teams</a:t>
            </a:r>
          </a:p>
          <a:p>
            <a:pPr eaLnBrk="1" hangingPunct="1">
              <a:spcBef>
                <a:spcPct val="50000"/>
              </a:spcBef>
              <a:buFontTx/>
              <a:buChar char="•"/>
            </a:pPr>
            <a:r>
              <a:rPr lang="en-US" altLang="en-US" sz="2000"/>
              <a:t>One teams starts and plays until they miss a question, then play switches to opponent</a:t>
            </a:r>
          </a:p>
          <a:p>
            <a:pPr eaLnBrk="1" hangingPunct="1">
              <a:spcBef>
                <a:spcPct val="50000"/>
              </a:spcBef>
              <a:buFontTx/>
              <a:buChar char="•"/>
            </a:pPr>
            <a:r>
              <a:rPr lang="en-US" altLang="en-US" sz="2000"/>
              <a:t>Players on each team will rotate to answer questions individually (without HELP)</a:t>
            </a:r>
          </a:p>
          <a:p>
            <a:pPr eaLnBrk="1" hangingPunct="1">
              <a:spcBef>
                <a:spcPct val="50000"/>
              </a:spcBef>
              <a:buFontTx/>
              <a:buChar char="•"/>
            </a:pPr>
            <a:r>
              <a:rPr lang="en-US" altLang="en-US" sz="2000"/>
              <a:t>Each team has one 50:50, one “call-out”, and one “Team-help” during each game</a:t>
            </a:r>
          </a:p>
          <a:p>
            <a:pPr eaLnBrk="1" hangingPunct="1">
              <a:spcBef>
                <a:spcPct val="50000"/>
              </a:spcBef>
              <a:buFontTx/>
              <a:buChar char="•"/>
            </a:pPr>
            <a:r>
              <a:rPr lang="en-US" altLang="en-US" sz="2000"/>
              <a:t>Whichever team wins the $1 MILLION question wins the extra credit points</a:t>
            </a:r>
          </a:p>
        </p:txBody>
      </p:sp>
      <p:sp>
        <p:nvSpPr>
          <p:cNvPr id="3113" name="WordArt 84"/>
          <p:cNvSpPr>
            <a:spLocks noChangeArrowheads="1" noChangeShapeType="1" noTextEdit="1"/>
          </p:cNvSpPr>
          <p:nvPr/>
        </p:nvSpPr>
        <p:spPr bwMode="auto">
          <a:xfrm>
            <a:off x="2362200" y="1409700"/>
            <a:ext cx="3429000" cy="3429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 Sepsis Awareness</a:t>
            </a:r>
          </a:p>
        </p:txBody>
      </p:sp>
      <p:pic>
        <p:nvPicPr>
          <p:cNvPr id="2" name="Picture 4" descr="CH_Logo_RGB">
            <a:extLst>
              <a:ext uri="{FF2B5EF4-FFF2-40B4-BE49-F238E27FC236}">
                <a16:creationId xmlns:a16="http://schemas.microsoft.com/office/drawing/2014/main" id="{65E380F2-63B3-919A-7A9D-39E678D4D592}"/>
              </a:ext>
            </a:extLst>
          </p:cNvPr>
          <p:cNvPicPr>
            <a:picLocks noChangeAspect="1" noChangeArrowheads="1"/>
          </p:cNvPicPr>
          <p:nvPr/>
        </p:nvPicPr>
        <p:blipFill>
          <a:blip r:embed="rId5" cstate="print"/>
          <a:srcRect/>
          <a:stretch>
            <a:fillRect/>
          </a:stretch>
        </p:blipFill>
        <p:spPr bwMode="auto">
          <a:xfrm>
            <a:off x="76200" y="580231"/>
            <a:ext cx="1447800" cy="427038"/>
          </a:xfrm>
          <a:prstGeom prst="rect">
            <a:avLst/>
          </a:prstGeom>
          <a:noFill/>
          <a:ln w="9525">
            <a:noFill/>
            <a:miter lim="800000"/>
            <a:headEnd/>
            <a:tailEnd/>
          </a:ln>
        </p:spPr>
      </p:pic>
      <p:sp>
        <p:nvSpPr>
          <p:cNvPr id="3" name="TextBox 1">
            <a:extLst>
              <a:ext uri="{FF2B5EF4-FFF2-40B4-BE49-F238E27FC236}">
                <a16:creationId xmlns:a16="http://schemas.microsoft.com/office/drawing/2014/main" id="{8EFF85E2-89AE-084C-83C4-28C6CCFECEF0}"/>
              </a:ext>
            </a:extLst>
          </p:cNvPr>
          <p:cNvSpPr txBox="1">
            <a:spLocks noChangeArrowheads="1"/>
          </p:cNvSpPr>
          <p:nvPr/>
        </p:nvSpPr>
        <p:spPr bwMode="auto">
          <a:xfrm>
            <a:off x="76200" y="326231"/>
            <a:ext cx="1455738" cy="246063"/>
          </a:xfrm>
          <a:prstGeom prst="rect">
            <a:avLst/>
          </a:prstGeom>
          <a:solidFill>
            <a:schemeClr val="bg1"/>
          </a:solidFill>
          <a:ln w="9525">
            <a:noFill/>
            <a:miter lim="800000"/>
            <a:headEnd/>
            <a:tailEnd/>
          </a:ln>
        </p:spPr>
        <p:txBody>
          <a:bodyPr>
            <a:spAutoFit/>
          </a:bodyPr>
          <a:lstStyle/>
          <a:p>
            <a:r>
              <a:rPr lang="en-US" sz="1000">
                <a:solidFill>
                  <a:schemeClr val="tx1"/>
                </a:solidFill>
              </a:rPr>
              <a:t>Created by:</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2535" fill="hold"/>
                                        <p:tgtEl>
                                          <p:spTgt spid="615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153"/>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4"/>
          <p:cNvSpPr>
            <a:spLocks noChangeArrowheads="1"/>
          </p:cNvSpPr>
          <p:nvPr/>
        </p:nvSpPr>
        <p:spPr bwMode="auto">
          <a:xfrm>
            <a:off x="6172200" y="762000"/>
            <a:ext cx="2819400" cy="5867400"/>
          </a:xfrm>
          <a:prstGeom prst="roundRect">
            <a:avLst>
              <a:gd name="adj" fmla="val 16667"/>
            </a:avLst>
          </a:prstGeom>
          <a:solidFill>
            <a:srgbClr val="FF0000">
              <a:alpha val="23921"/>
            </a:srgbClr>
          </a:solidFill>
          <a:ln w="50800">
            <a:solidFill>
              <a:srgbClr val="000099"/>
            </a:solidFill>
            <a:round/>
            <a:headEnd/>
            <a:tailEnd/>
          </a:ln>
          <a:effectLst/>
        </p:spPr>
        <p:txBody>
          <a:bodyPr wrap="none" anchor="ctr"/>
          <a:lstStyle/>
          <a:p>
            <a:pPr eaLnBrk="1" hangingPunct="1"/>
            <a:endParaRPr lang="en-US" altLang="en-US"/>
          </a:p>
        </p:txBody>
      </p:sp>
      <p:graphicFrame>
        <p:nvGraphicFramePr>
          <p:cNvPr id="10405" name="Group 165"/>
          <p:cNvGraphicFramePr>
            <a:graphicFrameLocks noGrp="1"/>
          </p:cNvGraphicFramePr>
          <p:nvPr/>
        </p:nvGraphicFramePr>
        <p:xfrm>
          <a:off x="6248400" y="838200"/>
          <a:ext cx="2438400" cy="5748429"/>
        </p:xfrm>
        <a:graphic>
          <a:graphicData uri="http://schemas.openxmlformats.org/drawingml/2006/table">
            <a:tbl>
              <a:tblPr/>
              <a:tblGrid>
                <a:gridCol w="842963">
                  <a:extLst>
                    <a:ext uri="{9D8B030D-6E8A-4147-A177-3AD203B41FA5}">
                      <a16:colId xmlns:a16="http://schemas.microsoft.com/office/drawing/2014/main" val="20000"/>
                    </a:ext>
                  </a:extLst>
                </a:gridCol>
                <a:gridCol w="1595437">
                  <a:extLst>
                    <a:ext uri="{9D8B030D-6E8A-4147-A177-3AD203B41FA5}">
                      <a16:colId xmlns:a16="http://schemas.microsoft.com/office/drawing/2014/main" val="20001"/>
                    </a:ext>
                  </a:extLst>
                </a:gridCol>
              </a:tblGrid>
              <a:tr h="39620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15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rgbClr val="FFFF99"/>
                          </a:solidFill>
                          <a:effectLst/>
                          <a:latin typeface="Arial" panose="020B0604020202020204" pitchFamily="34" charset="0"/>
                          <a:hlinkClick r:id="rId3" action="ppaction://hlinksldjump"/>
                        </a:rPr>
                        <a:t>$1 MILLION</a:t>
                      </a:r>
                      <a:endParaRPr kumimoji="0" lang="en-US" altLang="en-US" sz="20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14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4" action="ppaction://hlinksldjump"/>
                        </a:rPr>
                        <a:t>$500,000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13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5" action="ppaction://hlinksldjump"/>
                        </a:rPr>
                        <a:t>$250,000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12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6" action="ppaction://hlinksldjump"/>
                        </a:rPr>
                        <a:t>$100,00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11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7" action="ppaction://hlinksldjump"/>
                        </a:rPr>
                        <a:t>$50,000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50626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10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FF99"/>
                          </a:solidFill>
                          <a:effectLst/>
                          <a:latin typeface="Arial" panose="020B0604020202020204" pitchFamily="34" charset="0"/>
                          <a:hlinkClick r:id="rId8" action="ppaction://hlinksldjump"/>
                        </a:rPr>
                        <a:t>$25,000</a:t>
                      </a:r>
                      <a:endParaRPr kumimoji="0" lang="en-US" altLang="en-US" sz="24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9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9" action="ppaction://hlinksldjump"/>
                        </a:rPr>
                        <a:t>$16,000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8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10" action="ppaction://hlinksldjump"/>
                        </a:rPr>
                        <a:t>$8,000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7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11" action="ppaction://hlinksldjump"/>
                        </a:rPr>
                        <a:t>$4,000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6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12" action="ppaction://hlinksldjump"/>
                        </a:rPr>
                        <a:t>$2,000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45716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5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FF99"/>
                          </a:solidFill>
                          <a:effectLst/>
                          <a:latin typeface="Arial" panose="020B0604020202020204" pitchFamily="34" charset="0"/>
                          <a:hlinkClick r:id="rId13" action="ppaction://hlinksldjump"/>
                        </a:rPr>
                        <a:t>$1000</a:t>
                      </a:r>
                      <a:endParaRPr kumimoji="0" lang="en-US" altLang="en-US" sz="24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4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14" action="ppaction://hlinksldjump"/>
                        </a:rPr>
                        <a:t>$500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1"/>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3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15" action="ppaction://hlinksldjump"/>
                        </a:rPr>
                        <a:t>$300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2"/>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2 </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16" action="ppaction://hlinksldjump"/>
                        </a:rPr>
                        <a:t>$200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13"/>
                  </a:ext>
                </a:extLst>
              </a:tr>
              <a:tr h="36572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00"/>
                          </a:solidFill>
                          <a:effectLst/>
                          <a:latin typeface="Arial" panose="020B0604020202020204" pitchFamily="34" charset="0"/>
                        </a:rPr>
                        <a:t>1</a:t>
                      </a:r>
                      <a:r>
                        <a:rPr kumimoji="0" lang="en-US" altLang="en-US" sz="1800" b="1" i="0" u="none" strike="noStrike" cap="none" normalizeH="0" baseline="0" dirty="0">
                          <a:ln>
                            <a:noFill/>
                          </a:ln>
                          <a:solidFill>
                            <a:srgbClr val="FFFF00"/>
                          </a:solidFill>
                          <a:effectLst/>
                          <a:latin typeface="Arial" panose="020B0604020202020204" pitchFamily="34" charset="0"/>
                          <a:cs typeface="Arial" panose="020B0604020202020204" pitchFamily="34" charset="0"/>
                        </a:rPr>
                        <a:t>►</a:t>
                      </a:r>
                    </a:p>
                  </a:txBody>
                  <a:tcPr marT="45706" marB="45706"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1" i="0" u="none" strike="noStrike" cap="none" normalizeH="0" baseline="0" dirty="0">
                          <a:ln>
                            <a:noFill/>
                          </a:ln>
                          <a:solidFill>
                            <a:srgbClr val="FFFF99"/>
                          </a:solidFill>
                          <a:effectLst/>
                          <a:latin typeface="Arial" panose="020B0604020202020204" pitchFamily="34" charset="0"/>
                          <a:hlinkClick r:id="rId17" action="ppaction://hlinksldjump"/>
                        </a:rPr>
                        <a:t>$100</a:t>
                      </a:r>
                      <a:endParaRPr kumimoji="0" lang="en-US" altLang="en-US" sz="1800" b="1" i="0" u="none" strike="noStrike" cap="none" normalizeH="0" baseline="0" dirty="0">
                        <a:ln>
                          <a:noFill/>
                        </a:ln>
                        <a:solidFill>
                          <a:srgbClr val="FFFF99"/>
                        </a:solidFill>
                        <a:effectLst/>
                        <a:latin typeface="Arial" panose="020B0604020202020204" pitchFamily="34" charset="0"/>
                      </a:endParaRPr>
                    </a:p>
                  </a:txBody>
                  <a:tcPr marT="45706" marB="45706"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14"/>
                  </a:ext>
                </a:extLst>
              </a:tr>
            </a:tbl>
          </a:graphicData>
        </a:graphic>
      </p:graphicFrame>
      <p:sp>
        <p:nvSpPr>
          <p:cNvPr id="10381" name="Text Box 141"/>
          <p:cNvSpPr txBox="1">
            <a:spLocks noChangeArrowheads="1"/>
          </p:cNvSpPr>
          <p:nvPr/>
        </p:nvSpPr>
        <p:spPr bwMode="auto">
          <a:xfrm>
            <a:off x="2057400" y="76200"/>
            <a:ext cx="7010400" cy="641350"/>
          </a:xfrm>
          <a:prstGeom prst="rect">
            <a:avLst/>
          </a:prstGeom>
          <a:noFill/>
          <a:ln>
            <a:noFill/>
          </a:ln>
          <a:effectLst>
            <a:outerShdw dist="35921" dir="2700000" algn="ctr" rotWithShape="0">
              <a:srgbClr val="11111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1" hangingPunct="1">
              <a:spcBef>
                <a:spcPct val="50000"/>
              </a:spcBef>
              <a:defRPr/>
            </a:pPr>
            <a:r>
              <a:rPr lang="en-US" altLang="en-US" sz="3600" b="1" dirty="0">
                <a:solidFill>
                  <a:schemeClr val="bg1"/>
                </a:solidFill>
                <a:effectLst>
                  <a:outerShdw blurRad="38100" dist="38100" dir="2700000" algn="tl">
                    <a:srgbClr val="C0C0C0"/>
                  </a:outerShdw>
                </a:effectLst>
                <a:latin typeface="Arial Narrow" panose="020B0606020202030204" pitchFamily="34" charset="0"/>
              </a:rPr>
              <a:t>Sepsis Quiz Show</a:t>
            </a:r>
          </a:p>
        </p:txBody>
      </p:sp>
      <p:sp>
        <p:nvSpPr>
          <p:cNvPr id="4132" name="Oval 143">
            <a:hlinkClick r:id="rId18" action="ppaction://hlinksldjump" tooltip="call for help"/>
          </p:cNvPr>
          <p:cNvSpPr>
            <a:spLocks noChangeArrowheads="1"/>
          </p:cNvSpPr>
          <p:nvPr/>
        </p:nvSpPr>
        <p:spPr bwMode="auto">
          <a:xfrm>
            <a:off x="1600200" y="2590800"/>
            <a:ext cx="1295400" cy="685800"/>
          </a:xfrm>
          <a:prstGeom prst="ellipse">
            <a:avLst/>
          </a:prstGeom>
          <a:solidFill>
            <a:srgbClr val="FF0000">
              <a:alpha val="25098"/>
            </a:srgbClr>
          </a:solidFill>
          <a:ln w="57150">
            <a:solidFill>
              <a:srgbClr val="3399FF"/>
            </a:solidFill>
            <a:round/>
            <a:headEnd/>
            <a:tailEnd/>
          </a:ln>
          <a:effectLst/>
        </p:spPr>
        <p:txBody>
          <a:bodyPr wrap="none" anchor="ctr"/>
          <a:lstStyle/>
          <a:p>
            <a:pPr eaLnBrk="1" hangingPunct="1"/>
            <a:endParaRPr lang="en-US" altLang="en-US"/>
          </a:p>
        </p:txBody>
      </p:sp>
      <p:sp>
        <p:nvSpPr>
          <p:cNvPr id="4133" name="Oval 144"/>
          <p:cNvSpPr>
            <a:spLocks noChangeArrowheads="1"/>
          </p:cNvSpPr>
          <p:nvPr/>
        </p:nvSpPr>
        <p:spPr bwMode="auto">
          <a:xfrm>
            <a:off x="4495800" y="2590800"/>
            <a:ext cx="1295400" cy="685800"/>
          </a:xfrm>
          <a:prstGeom prst="ellipse">
            <a:avLst/>
          </a:prstGeom>
          <a:solidFill>
            <a:srgbClr val="FF0000">
              <a:alpha val="23921"/>
            </a:srgbClr>
          </a:solidFill>
          <a:ln w="57150">
            <a:solidFill>
              <a:srgbClr val="3399FF"/>
            </a:solidFill>
            <a:round/>
            <a:headEnd/>
            <a:tailEnd/>
          </a:ln>
          <a:effectLst/>
        </p:spPr>
        <p:txBody>
          <a:bodyPr wrap="none" anchor="ctr"/>
          <a:lstStyle/>
          <a:p>
            <a:pPr eaLnBrk="1" hangingPunct="1"/>
            <a:endParaRPr lang="en-US" altLang="en-US"/>
          </a:p>
        </p:txBody>
      </p:sp>
      <p:sp>
        <p:nvSpPr>
          <p:cNvPr id="4134" name="Oval 145"/>
          <p:cNvSpPr>
            <a:spLocks noChangeArrowheads="1"/>
          </p:cNvSpPr>
          <p:nvPr/>
        </p:nvSpPr>
        <p:spPr bwMode="auto">
          <a:xfrm>
            <a:off x="3048000" y="2590800"/>
            <a:ext cx="1295400" cy="685800"/>
          </a:xfrm>
          <a:prstGeom prst="ellipse">
            <a:avLst/>
          </a:prstGeom>
          <a:solidFill>
            <a:srgbClr val="FF0000">
              <a:alpha val="23921"/>
            </a:srgbClr>
          </a:solidFill>
          <a:ln w="57150">
            <a:solidFill>
              <a:srgbClr val="3399FF"/>
            </a:solidFill>
            <a:round/>
            <a:headEnd/>
            <a:tailEnd/>
          </a:ln>
          <a:effectLst/>
        </p:spPr>
        <p:txBody>
          <a:bodyPr wrap="none" anchor="ctr"/>
          <a:lstStyle/>
          <a:p>
            <a:pPr eaLnBrk="1" hangingPunct="1"/>
            <a:endParaRPr lang="en-US" altLang="en-US"/>
          </a:p>
        </p:txBody>
      </p:sp>
      <p:sp>
        <p:nvSpPr>
          <p:cNvPr id="10386" name="Text Box 146"/>
          <p:cNvSpPr txBox="1">
            <a:spLocks noChangeArrowheads="1"/>
          </p:cNvSpPr>
          <p:nvPr/>
        </p:nvSpPr>
        <p:spPr bwMode="auto">
          <a:xfrm>
            <a:off x="1752600" y="2667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2400" b="1" dirty="0">
                <a:solidFill>
                  <a:schemeClr val="tx1"/>
                </a:solidFill>
                <a:effectLst>
                  <a:outerShdw blurRad="38100" dist="38100" dir="2700000" algn="tl">
                    <a:srgbClr val="C0C0C0"/>
                  </a:outerShdw>
                </a:effectLst>
                <a:latin typeface="Arial" panose="020B0604020202020204" pitchFamily="34" charset="0"/>
                <a:hlinkClick r:id="rId18" action="ppaction://hlinksldjump"/>
              </a:rPr>
              <a:t>50:50</a:t>
            </a:r>
            <a:endParaRPr lang="en-US" altLang="en-US" sz="2400" b="1" dirty="0">
              <a:solidFill>
                <a:schemeClr val="tx1"/>
              </a:solidFill>
              <a:effectLst>
                <a:outerShdw blurRad="38100" dist="38100" dir="2700000" algn="tl">
                  <a:srgbClr val="C0C0C0"/>
                </a:outerShdw>
              </a:effectLst>
              <a:latin typeface="Arial" panose="020B0604020202020204" pitchFamily="34" charset="0"/>
            </a:endParaRPr>
          </a:p>
        </p:txBody>
      </p:sp>
      <p:pic>
        <p:nvPicPr>
          <p:cNvPr id="4136" name="Picture 147">
            <a:hlinkClick r:id="rId18" action="ppaction://hlinksldjump"/>
          </p:cNvPr>
          <p:cNvPicPr>
            <a:picLocks noChangeAspect="1" noChangeArrowheads="1"/>
          </p:cNvPicPr>
          <p:nvPr/>
        </p:nvPicPr>
        <p:blipFill>
          <a:blip r:embed="rId19" cstate="print"/>
          <a:srcRect/>
          <a:stretch>
            <a:fillRect/>
          </a:stretch>
        </p:blipFill>
        <p:spPr bwMode="auto">
          <a:xfrm flipV="1">
            <a:off x="3435350" y="2667000"/>
            <a:ext cx="438150" cy="517525"/>
          </a:xfrm>
          <a:prstGeom prst="rect">
            <a:avLst/>
          </a:prstGeom>
          <a:noFill/>
          <a:ln w="9525">
            <a:noFill/>
            <a:miter lim="800000"/>
            <a:headEnd/>
            <a:tailEnd/>
          </a:ln>
          <a:effectLst/>
        </p:spPr>
      </p:pic>
      <p:sp>
        <p:nvSpPr>
          <p:cNvPr id="4137" name="Text Box 164"/>
          <p:cNvSpPr txBox="1">
            <a:spLocks noChangeArrowheads="1"/>
          </p:cNvSpPr>
          <p:nvPr/>
        </p:nvSpPr>
        <p:spPr bwMode="auto">
          <a:xfrm>
            <a:off x="152400" y="2743200"/>
            <a:ext cx="1371600" cy="457200"/>
          </a:xfrm>
          <a:prstGeom prst="rect">
            <a:avLst/>
          </a:prstGeom>
          <a:noFill/>
          <a:ln w="50800">
            <a:noFill/>
            <a:miter lim="800000"/>
            <a:headEnd/>
            <a:tailEnd/>
          </a:ln>
          <a:effectLst>
            <a:outerShdw dist="35921" dir="2700000" algn="ctr" rotWithShape="0">
              <a:srgbClr val="111111"/>
            </a:outerShdw>
          </a:effectLst>
        </p:spPr>
        <p:txBody>
          <a:bodyPr>
            <a:spAutoFit/>
          </a:bodyPr>
          <a:lstStyle/>
          <a:p>
            <a:pPr eaLnBrk="1" hangingPunct="1">
              <a:spcBef>
                <a:spcPct val="50000"/>
              </a:spcBef>
            </a:pPr>
            <a:r>
              <a:rPr lang="en-US" altLang="en-US" sz="2400" b="1"/>
              <a:t>TEAM 1</a:t>
            </a:r>
          </a:p>
        </p:txBody>
      </p:sp>
      <p:sp>
        <p:nvSpPr>
          <p:cNvPr id="4138" name="Text Box 168"/>
          <p:cNvSpPr txBox="1">
            <a:spLocks noChangeArrowheads="1"/>
          </p:cNvSpPr>
          <p:nvPr/>
        </p:nvSpPr>
        <p:spPr bwMode="auto">
          <a:xfrm>
            <a:off x="152400" y="3886200"/>
            <a:ext cx="1371600" cy="457200"/>
          </a:xfrm>
          <a:prstGeom prst="rect">
            <a:avLst/>
          </a:prstGeom>
          <a:noFill/>
          <a:ln w="50800">
            <a:noFill/>
            <a:miter lim="800000"/>
            <a:headEnd/>
            <a:tailEnd/>
          </a:ln>
          <a:effectLst>
            <a:outerShdw dist="35921" dir="2700000" algn="ctr" rotWithShape="0">
              <a:schemeClr val="tx1"/>
            </a:outerShdw>
          </a:effectLst>
        </p:spPr>
        <p:txBody>
          <a:bodyPr>
            <a:spAutoFit/>
          </a:bodyPr>
          <a:lstStyle/>
          <a:p>
            <a:pPr eaLnBrk="1" hangingPunct="1">
              <a:spcBef>
                <a:spcPct val="50000"/>
              </a:spcBef>
            </a:pPr>
            <a:r>
              <a:rPr lang="en-US" altLang="en-US" sz="2400" b="1"/>
              <a:t>TEAM 2</a:t>
            </a:r>
          </a:p>
        </p:txBody>
      </p:sp>
      <p:sp>
        <p:nvSpPr>
          <p:cNvPr id="10412" name="Text Box 172"/>
          <p:cNvSpPr txBox="1">
            <a:spLocks noChangeArrowheads="1"/>
          </p:cNvSpPr>
          <p:nvPr/>
        </p:nvSpPr>
        <p:spPr bwMode="auto">
          <a:xfrm>
            <a:off x="3124200" y="2667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2400" b="1" dirty="0">
                <a:solidFill>
                  <a:schemeClr val="tx1"/>
                </a:solidFill>
                <a:effectLst>
                  <a:outerShdw blurRad="38100" dist="38100" dir="2700000" algn="tl">
                    <a:srgbClr val="C0C0C0"/>
                  </a:outerShdw>
                </a:effectLst>
                <a:latin typeface="Arial" panose="020B0604020202020204" pitchFamily="34" charset="0"/>
                <a:hlinkClick r:id="rId18" action="ppaction://hlinksldjump"/>
              </a:rPr>
              <a:t>Phone</a:t>
            </a:r>
            <a:endParaRPr lang="en-US" altLang="en-US" sz="2400" b="1" dirty="0">
              <a:solidFill>
                <a:schemeClr val="tx1"/>
              </a:solidFill>
              <a:effectLst>
                <a:outerShdw blurRad="38100" dist="38100" dir="2700000" algn="tl">
                  <a:srgbClr val="C0C0C0"/>
                </a:outerShdw>
              </a:effectLst>
              <a:latin typeface="Arial" panose="020B0604020202020204" pitchFamily="34" charset="0"/>
            </a:endParaRPr>
          </a:p>
        </p:txBody>
      </p:sp>
      <p:sp>
        <p:nvSpPr>
          <p:cNvPr id="10413" name="Text Box 173"/>
          <p:cNvSpPr txBox="1">
            <a:spLocks noChangeArrowheads="1"/>
          </p:cNvSpPr>
          <p:nvPr/>
        </p:nvSpPr>
        <p:spPr bwMode="auto">
          <a:xfrm>
            <a:off x="4648200" y="2667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2400" b="1" dirty="0">
                <a:solidFill>
                  <a:schemeClr val="tx1"/>
                </a:solidFill>
                <a:effectLst>
                  <a:outerShdw blurRad="38100" dist="38100" dir="2700000" algn="tl">
                    <a:srgbClr val="C0C0C0"/>
                  </a:outerShdw>
                </a:effectLst>
                <a:latin typeface="Arial" panose="020B0604020202020204" pitchFamily="34" charset="0"/>
                <a:hlinkClick r:id="rId18" action="ppaction://hlinksldjump"/>
              </a:rPr>
              <a:t>Team</a:t>
            </a:r>
            <a:endParaRPr lang="en-US" altLang="en-US" sz="2400" b="1" dirty="0">
              <a:solidFill>
                <a:schemeClr val="tx1"/>
              </a:solidFill>
              <a:effectLst>
                <a:outerShdw blurRad="38100" dist="38100" dir="2700000" algn="tl">
                  <a:srgbClr val="C0C0C0"/>
                </a:outerShdw>
              </a:effectLst>
              <a:latin typeface="Arial" panose="020B0604020202020204" pitchFamily="34" charset="0"/>
            </a:endParaRPr>
          </a:p>
        </p:txBody>
      </p:sp>
      <p:sp>
        <p:nvSpPr>
          <p:cNvPr id="4141" name="Oval 174">
            <a:hlinkClick r:id="rId18" action="ppaction://hlinksldjump" tooltip="call for help"/>
          </p:cNvPr>
          <p:cNvSpPr>
            <a:spLocks noChangeArrowheads="1"/>
          </p:cNvSpPr>
          <p:nvPr/>
        </p:nvSpPr>
        <p:spPr bwMode="auto">
          <a:xfrm>
            <a:off x="1600200" y="3733800"/>
            <a:ext cx="1295400" cy="685800"/>
          </a:xfrm>
          <a:prstGeom prst="ellipse">
            <a:avLst/>
          </a:prstGeom>
          <a:solidFill>
            <a:srgbClr val="FF0000">
              <a:alpha val="25098"/>
            </a:srgbClr>
          </a:solidFill>
          <a:ln w="57150">
            <a:solidFill>
              <a:srgbClr val="3399FF"/>
            </a:solidFill>
            <a:round/>
            <a:headEnd/>
            <a:tailEnd/>
          </a:ln>
          <a:effectLst/>
        </p:spPr>
        <p:txBody>
          <a:bodyPr wrap="none" anchor="ctr"/>
          <a:lstStyle/>
          <a:p>
            <a:pPr eaLnBrk="1" hangingPunct="1"/>
            <a:endParaRPr lang="en-US" altLang="en-US"/>
          </a:p>
        </p:txBody>
      </p:sp>
      <p:sp>
        <p:nvSpPr>
          <p:cNvPr id="4142" name="Oval 175"/>
          <p:cNvSpPr>
            <a:spLocks noChangeArrowheads="1"/>
          </p:cNvSpPr>
          <p:nvPr/>
        </p:nvSpPr>
        <p:spPr bwMode="auto">
          <a:xfrm>
            <a:off x="4495800" y="3733800"/>
            <a:ext cx="1295400" cy="685800"/>
          </a:xfrm>
          <a:prstGeom prst="ellipse">
            <a:avLst/>
          </a:prstGeom>
          <a:solidFill>
            <a:srgbClr val="FF0000">
              <a:alpha val="23921"/>
            </a:srgbClr>
          </a:solidFill>
          <a:ln w="57150">
            <a:solidFill>
              <a:srgbClr val="3399FF"/>
            </a:solidFill>
            <a:round/>
            <a:headEnd/>
            <a:tailEnd/>
          </a:ln>
          <a:effectLst/>
        </p:spPr>
        <p:txBody>
          <a:bodyPr wrap="none" anchor="ctr"/>
          <a:lstStyle/>
          <a:p>
            <a:pPr eaLnBrk="1" hangingPunct="1"/>
            <a:endParaRPr lang="en-US" altLang="en-US"/>
          </a:p>
        </p:txBody>
      </p:sp>
      <p:sp>
        <p:nvSpPr>
          <p:cNvPr id="4143" name="Oval 176"/>
          <p:cNvSpPr>
            <a:spLocks noChangeArrowheads="1"/>
          </p:cNvSpPr>
          <p:nvPr/>
        </p:nvSpPr>
        <p:spPr bwMode="auto">
          <a:xfrm>
            <a:off x="3048000" y="3733800"/>
            <a:ext cx="1295400" cy="685800"/>
          </a:xfrm>
          <a:prstGeom prst="ellipse">
            <a:avLst/>
          </a:prstGeom>
          <a:solidFill>
            <a:srgbClr val="FF0000">
              <a:alpha val="23921"/>
            </a:srgbClr>
          </a:solidFill>
          <a:ln w="57150">
            <a:solidFill>
              <a:srgbClr val="3399FF"/>
            </a:solidFill>
            <a:round/>
            <a:headEnd/>
            <a:tailEnd/>
          </a:ln>
          <a:effectLst/>
        </p:spPr>
        <p:txBody>
          <a:bodyPr wrap="none" anchor="ctr"/>
          <a:lstStyle/>
          <a:p>
            <a:pPr eaLnBrk="1" hangingPunct="1"/>
            <a:endParaRPr lang="en-US" altLang="en-US"/>
          </a:p>
        </p:txBody>
      </p:sp>
      <p:sp>
        <p:nvSpPr>
          <p:cNvPr id="10417" name="Text Box 177"/>
          <p:cNvSpPr txBox="1">
            <a:spLocks noChangeArrowheads="1"/>
          </p:cNvSpPr>
          <p:nvPr/>
        </p:nvSpPr>
        <p:spPr bwMode="auto">
          <a:xfrm>
            <a:off x="1752600" y="3810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2400" b="1" dirty="0">
                <a:solidFill>
                  <a:schemeClr val="tx1"/>
                </a:solidFill>
                <a:effectLst>
                  <a:outerShdw blurRad="38100" dist="38100" dir="2700000" algn="tl">
                    <a:srgbClr val="C0C0C0"/>
                  </a:outerShdw>
                </a:effectLst>
                <a:latin typeface="Arial" panose="020B0604020202020204" pitchFamily="34" charset="0"/>
                <a:hlinkClick r:id="rId18" action="ppaction://hlinksldjump"/>
              </a:rPr>
              <a:t>50:50</a:t>
            </a:r>
            <a:endParaRPr lang="en-US" altLang="en-US" sz="2400" b="1" dirty="0">
              <a:solidFill>
                <a:schemeClr val="tx1"/>
              </a:solidFill>
              <a:effectLst>
                <a:outerShdw blurRad="38100" dist="38100" dir="2700000" algn="tl">
                  <a:srgbClr val="C0C0C0"/>
                </a:outerShdw>
              </a:effectLst>
              <a:latin typeface="Arial" panose="020B0604020202020204" pitchFamily="34" charset="0"/>
            </a:endParaRPr>
          </a:p>
        </p:txBody>
      </p:sp>
      <p:pic>
        <p:nvPicPr>
          <p:cNvPr id="4145" name="Picture 180">
            <a:hlinkClick r:id="rId18" action="ppaction://hlinksldjump"/>
          </p:cNvPr>
          <p:cNvPicPr>
            <a:picLocks noChangeAspect="1" noChangeArrowheads="1"/>
          </p:cNvPicPr>
          <p:nvPr/>
        </p:nvPicPr>
        <p:blipFill>
          <a:blip r:embed="rId19" cstate="print"/>
          <a:srcRect/>
          <a:stretch>
            <a:fillRect/>
          </a:stretch>
        </p:blipFill>
        <p:spPr bwMode="auto">
          <a:xfrm flipV="1">
            <a:off x="3429000" y="3825875"/>
            <a:ext cx="438150" cy="517525"/>
          </a:xfrm>
          <a:prstGeom prst="rect">
            <a:avLst/>
          </a:prstGeom>
          <a:noFill/>
          <a:ln w="9525">
            <a:noFill/>
            <a:miter lim="800000"/>
            <a:headEnd/>
            <a:tailEnd/>
          </a:ln>
          <a:effectLst/>
        </p:spPr>
      </p:pic>
      <p:sp>
        <p:nvSpPr>
          <p:cNvPr id="10418" name="Text Box 178"/>
          <p:cNvSpPr txBox="1">
            <a:spLocks noChangeArrowheads="1"/>
          </p:cNvSpPr>
          <p:nvPr/>
        </p:nvSpPr>
        <p:spPr bwMode="auto">
          <a:xfrm>
            <a:off x="3124200" y="3810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2400" b="1" dirty="0">
                <a:solidFill>
                  <a:schemeClr val="tx1"/>
                </a:solidFill>
                <a:effectLst>
                  <a:outerShdw blurRad="38100" dist="38100" dir="2700000" algn="tl">
                    <a:srgbClr val="C0C0C0"/>
                  </a:outerShdw>
                </a:effectLst>
                <a:latin typeface="Arial" panose="020B0604020202020204" pitchFamily="34" charset="0"/>
                <a:hlinkClick r:id="rId18" action="ppaction://hlinksldjump"/>
              </a:rPr>
              <a:t>Phone</a:t>
            </a:r>
            <a:endParaRPr lang="en-US" altLang="en-US" sz="2400" b="1" dirty="0">
              <a:solidFill>
                <a:schemeClr val="tx1"/>
              </a:solidFill>
              <a:effectLst>
                <a:outerShdw blurRad="38100" dist="38100" dir="2700000" algn="tl">
                  <a:srgbClr val="C0C0C0"/>
                </a:outerShdw>
              </a:effectLst>
              <a:latin typeface="Arial" panose="020B0604020202020204" pitchFamily="34" charset="0"/>
            </a:endParaRPr>
          </a:p>
        </p:txBody>
      </p:sp>
      <p:sp>
        <p:nvSpPr>
          <p:cNvPr id="10419" name="Text Box 179"/>
          <p:cNvSpPr txBox="1">
            <a:spLocks noChangeArrowheads="1"/>
          </p:cNvSpPr>
          <p:nvPr/>
        </p:nvSpPr>
        <p:spPr bwMode="auto">
          <a:xfrm>
            <a:off x="4648200" y="38100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2400" b="1" dirty="0">
                <a:solidFill>
                  <a:schemeClr val="tx1"/>
                </a:solidFill>
                <a:effectLst>
                  <a:outerShdw blurRad="38100" dist="38100" dir="2700000" algn="tl">
                    <a:srgbClr val="C0C0C0"/>
                  </a:outerShdw>
                </a:effectLst>
                <a:latin typeface="Arial" panose="020B0604020202020204" pitchFamily="34" charset="0"/>
                <a:hlinkClick r:id="rId18" action="ppaction://hlinksldjump"/>
              </a:rPr>
              <a:t>Team</a:t>
            </a:r>
            <a:endParaRPr lang="en-US" altLang="en-US" sz="2400" b="1" dirty="0">
              <a:solidFill>
                <a:schemeClr val="tx1"/>
              </a:solidFill>
              <a:effectLst>
                <a:outerShdw blurRad="38100" dist="38100" dir="2700000" algn="tl">
                  <a:srgbClr val="C0C0C0"/>
                </a:outerShdw>
              </a:effectLst>
              <a:latin typeface="Arial" panose="020B0604020202020204" pitchFamily="34" charset="0"/>
            </a:endParaRPr>
          </a:p>
        </p:txBody>
      </p:sp>
      <p:pic>
        <p:nvPicPr>
          <p:cNvPr id="10421" name="Value of Next Question.wav">
            <a:hlinkClick r:id="" action="ppaction://media"/>
          </p:cNvPr>
          <p:cNvPicPr>
            <a:picLocks noRot="1" noChangeAspect="1" noChangeArrowheads="1"/>
          </p:cNvPicPr>
          <p:nvPr>
            <a:audioFile r:link="rId1"/>
          </p:nvPr>
        </p:nvPicPr>
        <p:blipFill>
          <a:blip r:embed="rId20" cstate="print"/>
          <a:srcRect/>
          <a:stretch>
            <a:fillRect/>
          </a:stretch>
        </p:blipFill>
        <p:spPr bwMode="auto">
          <a:xfrm>
            <a:off x="-457200" y="4572000"/>
            <a:ext cx="304800" cy="304800"/>
          </a:xfrm>
          <a:prstGeom prst="rect">
            <a:avLst/>
          </a:prstGeom>
          <a:noFill/>
          <a:ln w="9525">
            <a:noFill/>
            <a:miter lim="800000"/>
            <a:headEnd/>
            <a:tailEnd/>
          </a:ln>
        </p:spPr>
      </p:pic>
      <p:sp>
        <p:nvSpPr>
          <p:cNvPr id="4149" name="AutoShape 183"/>
          <p:cNvSpPr>
            <a:spLocks noChangeArrowheads="1"/>
          </p:cNvSpPr>
          <p:nvPr/>
        </p:nvSpPr>
        <p:spPr bwMode="auto">
          <a:xfrm>
            <a:off x="304800" y="4648200"/>
            <a:ext cx="5715000" cy="1981200"/>
          </a:xfrm>
          <a:prstGeom prst="roundRect">
            <a:avLst>
              <a:gd name="adj" fmla="val 16667"/>
            </a:avLst>
          </a:prstGeom>
          <a:solidFill>
            <a:srgbClr val="0000CC">
              <a:alpha val="25098"/>
            </a:srgbClr>
          </a:solidFill>
          <a:ln w="50800">
            <a:solidFill>
              <a:srgbClr val="003399"/>
            </a:solidFill>
            <a:round/>
            <a:headEnd/>
            <a:tailEnd/>
          </a:ln>
          <a:effectLst/>
        </p:spPr>
        <p:txBody>
          <a:bodyPr wrap="none" anchor="ctr"/>
          <a:lstStyle/>
          <a:p>
            <a:pPr eaLnBrk="1" hangingPunct="1"/>
            <a:endParaRPr lang="en-US" altLang="en-US"/>
          </a:p>
        </p:txBody>
      </p:sp>
      <p:sp>
        <p:nvSpPr>
          <p:cNvPr id="4150" name="Text Box 184"/>
          <p:cNvSpPr txBox="1">
            <a:spLocks noChangeArrowheads="1"/>
          </p:cNvSpPr>
          <p:nvPr/>
        </p:nvSpPr>
        <p:spPr bwMode="auto">
          <a:xfrm>
            <a:off x="609600" y="4724400"/>
            <a:ext cx="5181600" cy="519113"/>
          </a:xfrm>
          <a:prstGeom prst="rect">
            <a:avLst/>
          </a:prstGeom>
          <a:noFill/>
          <a:ln w="50800">
            <a:noFill/>
            <a:miter lim="800000"/>
            <a:headEnd/>
            <a:tailEnd/>
          </a:ln>
          <a:effectLst/>
        </p:spPr>
        <p:txBody>
          <a:bodyPr>
            <a:spAutoFit/>
          </a:bodyPr>
          <a:lstStyle/>
          <a:p>
            <a:pPr algn="ctr" eaLnBrk="1" hangingPunct="1">
              <a:spcBef>
                <a:spcPct val="50000"/>
              </a:spcBef>
            </a:pPr>
            <a:r>
              <a:rPr lang="en-US" altLang="en-US"/>
              <a:t> </a:t>
            </a:r>
            <a:endParaRPr lang="en-US" altLang="en-US" sz="2000"/>
          </a:p>
        </p:txBody>
      </p:sp>
      <p:sp>
        <p:nvSpPr>
          <p:cNvPr id="4151" name="Text Box 185"/>
          <p:cNvSpPr txBox="1">
            <a:spLocks noChangeArrowheads="1"/>
          </p:cNvSpPr>
          <p:nvPr/>
        </p:nvSpPr>
        <p:spPr bwMode="auto">
          <a:xfrm>
            <a:off x="457200" y="4648200"/>
            <a:ext cx="5410200" cy="1890713"/>
          </a:xfrm>
          <a:prstGeom prst="rect">
            <a:avLst/>
          </a:prstGeom>
          <a:noFill/>
          <a:ln w="50800">
            <a:noFill/>
            <a:miter lim="800000"/>
            <a:headEnd/>
            <a:tailEnd/>
          </a:ln>
          <a:effectLst/>
        </p:spPr>
        <p:txBody>
          <a:bodyPr>
            <a:spAutoFit/>
          </a:bodyPr>
          <a:lstStyle/>
          <a:p>
            <a:pPr algn="ctr" eaLnBrk="1" hangingPunct="1">
              <a:spcBef>
                <a:spcPct val="50000"/>
              </a:spcBef>
              <a:buFont typeface="Wingdings" pitchFamily="2" charset="2"/>
              <a:buNone/>
            </a:pPr>
            <a:r>
              <a:rPr lang="en-US" altLang="en-US" b="1"/>
              <a:t>Extra Credit Points</a:t>
            </a:r>
          </a:p>
          <a:p>
            <a:pPr eaLnBrk="1" hangingPunct="1">
              <a:spcBef>
                <a:spcPct val="50000"/>
              </a:spcBef>
              <a:buFont typeface="Wingdings" pitchFamily="2" charset="2"/>
              <a:buChar char="ü"/>
            </a:pPr>
            <a:r>
              <a:rPr lang="en-US" altLang="en-US" sz="2000"/>
              <a:t>  No missed questions = </a:t>
            </a:r>
            <a:r>
              <a:rPr lang="en-US" altLang="en-US" sz="2000" b="1">
                <a:hlinkClick r:id="rId18" action="ppaction://hlinksldjump"/>
              </a:rPr>
              <a:t>5 points</a:t>
            </a:r>
            <a:endParaRPr lang="en-US" altLang="en-US" sz="2000" b="1"/>
          </a:p>
          <a:p>
            <a:pPr eaLnBrk="1" hangingPunct="1">
              <a:spcBef>
                <a:spcPct val="50000"/>
              </a:spcBef>
              <a:buFont typeface="Wingdings" pitchFamily="2" charset="2"/>
              <a:buChar char="ü"/>
            </a:pPr>
            <a:r>
              <a:rPr lang="en-US" altLang="en-US" sz="2000"/>
              <a:t>  1 missed question = </a:t>
            </a:r>
            <a:r>
              <a:rPr lang="en-US" altLang="en-US" sz="2000" b="1">
                <a:hlinkClick r:id="rId18" action="ppaction://hlinksldjump"/>
              </a:rPr>
              <a:t>4 points</a:t>
            </a:r>
            <a:endParaRPr lang="en-US" altLang="en-US" sz="2000" b="1"/>
          </a:p>
          <a:p>
            <a:pPr eaLnBrk="1" hangingPunct="1">
              <a:spcBef>
                <a:spcPct val="50000"/>
              </a:spcBef>
              <a:buFont typeface="Wingdings" pitchFamily="2" charset="2"/>
              <a:buChar char="ü"/>
            </a:pPr>
            <a:r>
              <a:rPr lang="en-US" altLang="en-US" sz="2000"/>
              <a:t>  2 or more missed questions = </a:t>
            </a:r>
            <a:r>
              <a:rPr lang="en-US" altLang="en-US" sz="2000" b="1">
                <a:hlinkClick r:id="rId18" action="ppaction://hlinksldjump"/>
              </a:rPr>
              <a:t>3 points</a:t>
            </a:r>
            <a:endParaRPr lang="en-US" altLang="en-US" sz="2000" b="1"/>
          </a:p>
        </p:txBody>
      </p:sp>
      <p:sp>
        <p:nvSpPr>
          <p:cNvPr id="4152" name="WordArt 186"/>
          <p:cNvSpPr>
            <a:spLocks noChangeArrowheads="1" noChangeShapeType="1" noTextEdit="1"/>
          </p:cNvSpPr>
          <p:nvPr/>
        </p:nvSpPr>
        <p:spPr bwMode="auto">
          <a:xfrm>
            <a:off x="2362200" y="1409700"/>
            <a:ext cx="3429000" cy="3429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Title of Game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8866" fill="hold"/>
                                        <p:tgtEl>
                                          <p:spTgt spid="1042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421"/>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23"/>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12512" name="Text Box 224"/>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$100 Question </a:t>
            </a:r>
          </a:p>
        </p:txBody>
      </p:sp>
      <p:sp>
        <p:nvSpPr>
          <p:cNvPr id="5124" name="Rectangle 233"/>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2522" name="Rectangle 234"/>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5126" name="Rectangle 235"/>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5127" name="Rectangle 236"/>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2525" name="Text Box 237"/>
          <p:cNvSpPr txBox="1">
            <a:spLocks noChangeArrowheads="1"/>
          </p:cNvSpPr>
          <p:nvPr/>
        </p:nvSpPr>
        <p:spPr bwMode="auto">
          <a:xfrm>
            <a:off x="2286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6</a:t>
            </a:r>
          </a:p>
        </p:txBody>
      </p:sp>
      <p:sp>
        <p:nvSpPr>
          <p:cNvPr id="12526" name="Text Box 238"/>
          <p:cNvSpPr txBox="1">
            <a:spLocks noChangeArrowheads="1"/>
          </p:cNvSpPr>
          <p:nvPr/>
        </p:nvSpPr>
        <p:spPr bwMode="auto">
          <a:xfrm>
            <a:off x="47244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3 - 4</a:t>
            </a:r>
          </a:p>
        </p:txBody>
      </p:sp>
      <p:sp>
        <p:nvSpPr>
          <p:cNvPr id="12527" name="Text Box 239"/>
          <p:cNvSpPr txBox="1">
            <a:spLocks noChangeArrowheads="1"/>
          </p:cNvSpPr>
          <p:nvPr/>
        </p:nvSpPr>
        <p:spPr bwMode="auto">
          <a:xfrm>
            <a:off x="2286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14</a:t>
            </a:r>
          </a:p>
        </p:txBody>
      </p:sp>
      <p:sp>
        <p:nvSpPr>
          <p:cNvPr id="12528" name="Text Box 240"/>
          <p:cNvSpPr txBox="1">
            <a:spLocks noChangeArrowheads="1"/>
          </p:cNvSpPr>
          <p:nvPr/>
        </p:nvSpPr>
        <p:spPr bwMode="auto">
          <a:xfrm>
            <a:off x="47244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10</a:t>
            </a:r>
          </a:p>
        </p:txBody>
      </p:sp>
      <p:pic>
        <p:nvPicPr>
          <p:cNvPr id="12529"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5133" name="AutoShape 242"/>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5134" name="Text Box 243"/>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5135" name="Oval 244"/>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5136" name="Oval 245"/>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5137" name="Oval 246"/>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5138" name="Picture 247">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5139" name="Text Box 248"/>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5140" name="Text Box 293"/>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12582" name="Text Box 294"/>
          <p:cNvSpPr txBox="1">
            <a:spLocks noChangeArrowheads="1"/>
          </p:cNvSpPr>
          <p:nvPr/>
        </p:nvSpPr>
        <p:spPr bwMode="auto">
          <a:xfrm>
            <a:off x="228600" y="838200"/>
            <a:ext cx="7772400" cy="954088"/>
          </a:xfrm>
          <a:prstGeom prst="rect">
            <a:avLst/>
          </a:prstGeom>
          <a:noFill/>
          <a:ln w="50800">
            <a:noFill/>
            <a:miter lim="800000"/>
            <a:headEnd/>
            <a:tailEnd/>
          </a:ln>
          <a:effectLst/>
        </p:spPr>
        <p:txBody>
          <a:bodyPr>
            <a:spAutoFit/>
          </a:bodyPr>
          <a:lstStyle/>
          <a:p>
            <a:pPr eaLnBrk="1" hangingPunct="1"/>
            <a:r>
              <a:rPr lang="en-US" altLang="en-US"/>
              <a:t>A person dies from sepsis every how many seconds?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12529"/>
                                        </p:tgtEl>
                                      </p:cBhvr>
                                    </p:cmd>
                                  </p:childTnLst>
                                </p:cTn>
                              </p:par>
                              <p:par>
                                <p:cTn id="7" presetID="10" presetClass="entr" presetSubtype="0" fill="hold" nodeType="withEffect">
                                  <p:stCondLst>
                                    <p:cond delay="0"/>
                                  </p:stCondLst>
                                  <p:childTnLst>
                                    <p:set>
                                      <p:cBhvr>
                                        <p:cTn id="8" dur="1" fill="hold">
                                          <p:stCondLst>
                                            <p:cond delay="0"/>
                                          </p:stCondLst>
                                        </p:cTn>
                                        <p:tgtEl>
                                          <p:spTgt spid="12512">
                                            <p:txEl>
                                              <p:pRg st="0" end="0"/>
                                            </p:txEl>
                                          </p:spTgt>
                                        </p:tgtEl>
                                        <p:attrNameLst>
                                          <p:attrName>style.visibility</p:attrName>
                                        </p:attrNameLst>
                                      </p:cBhvr>
                                      <p:to>
                                        <p:strVal val="visible"/>
                                      </p:to>
                                    </p:set>
                                    <p:animEffect transition="in" filter="fade">
                                      <p:cBhvr>
                                        <p:cTn id="9" dur="1000"/>
                                        <p:tgtEl>
                                          <p:spTgt spid="12512">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2582"/>
                                        </p:tgtEl>
                                        <p:attrNameLst>
                                          <p:attrName>style.visibility</p:attrName>
                                        </p:attrNameLst>
                                      </p:cBhvr>
                                      <p:to>
                                        <p:strVal val="visible"/>
                                      </p:to>
                                    </p:set>
                                    <p:animEffect transition="in" filter="fade">
                                      <p:cBhvr>
                                        <p:cTn id="12" dur="2000"/>
                                        <p:tgtEl>
                                          <p:spTgt spid="12582"/>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12525">
                                            <p:txEl>
                                              <p:pRg st="0" end="0"/>
                                            </p:txEl>
                                          </p:spTgt>
                                        </p:tgtEl>
                                        <p:attrNameLst>
                                          <p:attrName>style.visibility</p:attrName>
                                        </p:attrNameLst>
                                      </p:cBhvr>
                                      <p:to>
                                        <p:strVal val="visible"/>
                                      </p:to>
                                    </p:set>
                                    <p:animEffect transition="in" filter="fade">
                                      <p:cBhvr>
                                        <p:cTn id="16" dur="1000"/>
                                        <p:tgtEl>
                                          <p:spTgt spid="12525">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12526">
                                            <p:txEl>
                                              <p:pRg st="0" end="0"/>
                                            </p:txEl>
                                          </p:spTgt>
                                        </p:tgtEl>
                                        <p:attrNameLst>
                                          <p:attrName>style.visibility</p:attrName>
                                        </p:attrNameLst>
                                      </p:cBhvr>
                                      <p:to>
                                        <p:strVal val="visible"/>
                                      </p:to>
                                    </p:set>
                                    <p:animEffect transition="in" filter="fade">
                                      <p:cBhvr>
                                        <p:cTn id="20" dur="1000"/>
                                        <p:tgtEl>
                                          <p:spTgt spid="12526">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12527">
                                            <p:txEl>
                                              <p:pRg st="0" end="0"/>
                                            </p:txEl>
                                          </p:spTgt>
                                        </p:tgtEl>
                                        <p:attrNameLst>
                                          <p:attrName>style.visibility</p:attrName>
                                        </p:attrNameLst>
                                      </p:cBhvr>
                                      <p:to>
                                        <p:strVal val="visible"/>
                                      </p:to>
                                    </p:set>
                                    <p:animEffect transition="in" filter="fade">
                                      <p:cBhvr>
                                        <p:cTn id="24" dur="1000"/>
                                        <p:tgtEl>
                                          <p:spTgt spid="12527">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12528">
                                            <p:txEl>
                                              <p:pRg st="0" end="0"/>
                                            </p:txEl>
                                          </p:spTgt>
                                        </p:tgtEl>
                                        <p:attrNameLst>
                                          <p:attrName>style.visibility</p:attrName>
                                        </p:attrNameLst>
                                      </p:cBhvr>
                                      <p:to>
                                        <p:strVal val="visible"/>
                                      </p:to>
                                    </p:set>
                                    <p:animEffect transition="in" filter="fade">
                                      <p:cBhvr>
                                        <p:cTn id="28" dur="1000"/>
                                        <p:tgtEl>
                                          <p:spTgt spid="12528">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12522"/>
                                        </p:tgtEl>
                                      </p:cBhvr>
                                    </p:animEffect>
                                    <p:animScale>
                                      <p:cBhvr>
                                        <p:cTn id="33" dur="250" autoRev="1" fill="hold"/>
                                        <p:tgtEl>
                                          <p:spTgt spid="1252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12529"/>
                </p:tgtEl>
              </p:cMediaNode>
            </p:audio>
          </p:childTnLst>
        </p:cTn>
      </p:par>
    </p:tnLst>
    <p:bldLst>
      <p:bldP spid="12522" grpId="0" animBg="1"/>
      <p:bldP spid="1258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14339"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$200 Question </a:t>
            </a:r>
          </a:p>
        </p:txBody>
      </p:sp>
      <p:sp>
        <p:nvSpPr>
          <p:cNvPr id="6148"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6149"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4342"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6151"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4344" name="Text Box 8"/>
          <p:cNvSpPr txBox="1">
            <a:spLocks noChangeArrowheads="1"/>
          </p:cNvSpPr>
          <p:nvPr/>
        </p:nvSpPr>
        <p:spPr bwMode="auto">
          <a:xfrm>
            <a:off x="2286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1 to 2 million</a:t>
            </a:r>
          </a:p>
        </p:txBody>
      </p:sp>
      <p:sp>
        <p:nvSpPr>
          <p:cNvPr id="14345" name="Text Box 9"/>
          <p:cNvSpPr txBox="1">
            <a:spLocks noChangeArrowheads="1"/>
          </p:cNvSpPr>
          <p:nvPr/>
        </p:nvSpPr>
        <p:spPr bwMode="auto">
          <a:xfrm>
            <a:off x="4724400" y="3733800"/>
            <a:ext cx="4191000" cy="10160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10 to 20 million</a:t>
            </a:r>
          </a:p>
          <a:p>
            <a:pPr eaLnBrk="1" hangingPunct="1">
              <a:spcBef>
                <a:spcPct val="50000"/>
              </a:spcBef>
            </a:pPr>
            <a:endParaRPr lang="en-US" altLang="en-US" sz="2400"/>
          </a:p>
        </p:txBody>
      </p:sp>
      <p:sp>
        <p:nvSpPr>
          <p:cNvPr id="14346" name="Text Box 10"/>
          <p:cNvSpPr txBox="1">
            <a:spLocks noChangeArrowheads="1"/>
          </p:cNvSpPr>
          <p:nvPr/>
        </p:nvSpPr>
        <p:spPr bwMode="auto">
          <a:xfrm>
            <a:off x="2286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20 to 30 million</a:t>
            </a:r>
          </a:p>
        </p:txBody>
      </p:sp>
      <p:sp>
        <p:nvSpPr>
          <p:cNvPr id="14347" name="Text Box 11"/>
          <p:cNvSpPr txBox="1">
            <a:spLocks noChangeArrowheads="1"/>
          </p:cNvSpPr>
          <p:nvPr/>
        </p:nvSpPr>
        <p:spPr bwMode="auto">
          <a:xfrm>
            <a:off x="47244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2 to 3 million</a:t>
            </a:r>
          </a:p>
        </p:txBody>
      </p:sp>
      <p:pic>
        <p:nvPicPr>
          <p:cNvPr id="14348"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6157"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6158"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6159"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6160"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6161"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6162"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6163"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6164"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14357" name="Text Box 21"/>
          <p:cNvSpPr txBox="1">
            <a:spLocks noChangeArrowheads="1"/>
          </p:cNvSpPr>
          <p:nvPr/>
        </p:nvSpPr>
        <p:spPr bwMode="auto">
          <a:xfrm>
            <a:off x="228600" y="838200"/>
            <a:ext cx="7772400" cy="1816100"/>
          </a:xfrm>
          <a:prstGeom prst="rect">
            <a:avLst/>
          </a:prstGeom>
          <a:noFill/>
          <a:ln w="50800">
            <a:noFill/>
            <a:miter lim="800000"/>
            <a:headEnd/>
            <a:tailEnd/>
          </a:ln>
          <a:effectLst/>
        </p:spPr>
        <p:txBody>
          <a:bodyPr>
            <a:spAutoFit/>
          </a:bodyPr>
          <a:lstStyle/>
          <a:p>
            <a:pPr eaLnBrk="1" hangingPunct="1"/>
            <a:r>
              <a:rPr lang="en-US" altLang="en-US"/>
              <a:t>Sepsis is one of the most common, least recognized illnesses in both the developed and developing world. Globally, how many patients are estimated to be afflicted every year?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14348"/>
                                        </p:tgtEl>
                                      </p:cBhvr>
                                    </p:cmd>
                                  </p:childTnLst>
                                </p:cTn>
                              </p:par>
                              <p:par>
                                <p:cTn id="7" presetID="10" presetClass="entr" presetSubtype="0" fill="hold" nodeType="withEffect">
                                  <p:stCondLst>
                                    <p:cond delay="0"/>
                                  </p:stCondLst>
                                  <p:childTnLst>
                                    <p:set>
                                      <p:cBhvr>
                                        <p:cTn id="8" dur="1" fill="hold">
                                          <p:stCondLst>
                                            <p:cond delay="0"/>
                                          </p:stCondLst>
                                        </p:cTn>
                                        <p:tgtEl>
                                          <p:spTgt spid="14339">
                                            <p:txEl>
                                              <p:pRg st="0" end="0"/>
                                            </p:txEl>
                                          </p:spTgt>
                                        </p:tgtEl>
                                        <p:attrNameLst>
                                          <p:attrName>style.visibility</p:attrName>
                                        </p:attrNameLst>
                                      </p:cBhvr>
                                      <p:to>
                                        <p:strVal val="visible"/>
                                      </p:to>
                                    </p:set>
                                    <p:animEffect transition="in" filter="fade">
                                      <p:cBhvr>
                                        <p:cTn id="9" dur="1000"/>
                                        <p:tgtEl>
                                          <p:spTgt spid="14339">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4357"/>
                                        </p:tgtEl>
                                        <p:attrNameLst>
                                          <p:attrName>style.visibility</p:attrName>
                                        </p:attrNameLst>
                                      </p:cBhvr>
                                      <p:to>
                                        <p:strVal val="visible"/>
                                      </p:to>
                                    </p:set>
                                    <p:animEffect transition="in" filter="fade">
                                      <p:cBhvr>
                                        <p:cTn id="12" dur="2000"/>
                                        <p:tgtEl>
                                          <p:spTgt spid="14357"/>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14344">
                                            <p:txEl>
                                              <p:pRg st="0" end="0"/>
                                            </p:txEl>
                                          </p:spTgt>
                                        </p:tgtEl>
                                        <p:attrNameLst>
                                          <p:attrName>style.visibility</p:attrName>
                                        </p:attrNameLst>
                                      </p:cBhvr>
                                      <p:to>
                                        <p:strVal val="visible"/>
                                      </p:to>
                                    </p:set>
                                    <p:animEffect transition="in" filter="fade">
                                      <p:cBhvr>
                                        <p:cTn id="16" dur="1000"/>
                                        <p:tgtEl>
                                          <p:spTgt spid="14344">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14345">
                                            <p:txEl>
                                              <p:pRg st="0" end="0"/>
                                            </p:txEl>
                                          </p:spTgt>
                                        </p:tgtEl>
                                        <p:attrNameLst>
                                          <p:attrName>style.visibility</p:attrName>
                                        </p:attrNameLst>
                                      </p:cBhvr>
                                      <p:to>
                                        <p:strVal val="visible"/>
                                      </p:to>
                                    </p:set>
                                    <p:animEffect transition="in" filter="fade">
                                      <p:cBhvr>
                                        <p:cTn id="20" dur="1000"/>
                                        <p:tgtEl>
                                          <p:spTgt spid="14345">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14346">
                                            <p:txEl>
                                              <p:pRg st="0" end="0"/>
                                            </p:txEl>
                                          </p:spTgt>
                                        </p:tgtEl>
                                        <p:attrNameLst>
                                          <p:attrName>style.visibility</p:attrName>
                                        </p:attrNameLst>
                                      </p:cBhvr>
                                      <p:to>
                                        <p:strVal val="visible"/>
                                      </p:to>
                                    </p:set>
                                    <p:animEffect transition="in" filter="fade">
                                      <p:cBhvr>
                                        <p:cTn id="24" dur="1000"/>
                                        <p:tgtEl>
                                          <p:spTgt spid="14346">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14347">
                                            <p:txEl>
                                              <p:pRg st="0" end="0"/>
                                            </p:txEl>
                                          </p:spTgt>
                                        </p:tgtEl>
                                        <p:attrNameLst>
                                          <p:attrName>style.visibility</p:attrName>
                                        </p:attrNameLst>
                                      </p:cBhvr>
                                      <p:to>
                                        <p:strVal val="visible"/>
                                      </p:to>
                                    </p:set>
                                    <p:animEffect transition="in" filter="fade">
                                      <p:cBhvr>
                                        <p:cTn id="28" dur="1000"/>
                                        <p:tgtEl>
                                          <p:spTgt spid="14347">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14342"/>
                                        </p:tgtEl>
                                      </p:cBhvr>
                                    </p:animEffect>
                                    <p:animScale>
                                      <p:cBhvr>
                                        <p:cTn id="33" dur="250" autoRev="1" fill="hold"/>
                                        <p:tgtEl>
                                          <p:spTgt spid="1434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14348"/>
                </p:tgtEl>
              </p:cMediaNode>
            </p:audio>
          </p:childTnLst>
        </p:cTn>
      </p:par>
    </p:tnLst>
    <p:bldLst>
      <p:bldP spid="14342" grpId="0" animBg="1"/>
      <p:bldP spid="1435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15363"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$300 Question </a:t>
            </a:r>
          </a:p>
        </p:txBody>
      </p:sp>
      <p:sp>
        <p:nvSpPr>
          <p:cNvPr id="15364"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7173"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7174"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7175"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5368" name="Text Box 8"/>
          <p:cNvSpPr txBox="1">
            <a:spLocks noChangeArrowheads="1"/>
          </p:cNvSpPr>
          <p:nvPr/>
        </p:nvSpPr>
        <p:spPr bwMode="auto">
          <a:xfrm>
            <a:off x="2286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50%</a:t>
            </a:r>
          </a:p>
        </p:txBody>
      </p:sp>
      <p:sp>
        <p:nvSpPr>
          <p:cNvPr id="15369" name="Text Box 9"/>
          <p:cNvSpPr txBox="1">
            <a:spLocks noChangeArrowheads="1"/>
          </p:cNvSpPr>
          <p:nvPr/>
        </p:nvSpPr>
        <p:spPr bwMode="auto">
          <a:xfrm>
            <a:off x="47244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25%</a:t>
            </a:r>
          </a:p>
        </p:txBody>
      </p:sp>
      <p:sp>
        <p:nvSpPr>
          <p:cNvPr id="15370" name="Text Box 10"/>
          <p:cNvSpPr txBox="1">
            <a:spLocks noChangeArrowheads="1"/>
          </p:cNvSpPr>
          <p:nvPr/>
        </p:nvSpPr>
        <p:spPr bwMode="auto">
          <a:xfrm>
            <a:off x="2286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75%</a:t>
            </a:r>
          </a:p>
        </p:txBody>
      </p:sp>
      <p:sp>
        <p:nvSpPr>
          <p:cNvPr id="15371" name="Text Box 11"/>
          <p:cNvSpPr txBox="1">
            <a:spLocks noChangeArrowheads="1"/>
          </p:cNvSpPr>
          <p:nvPr/>
        </p:nvSpPr>
        <p:spPr bwMode="auto">
          <a:xfrm>
            <a:off x="47244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33%</a:t>
            </a:r>
          </a:p>
        </p:txBody>
      </p:sp>
      <p:pic>
        <p:nvPicPr>
          <p:cNvPr id="15372"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7181"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7182"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7183"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7184"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7185"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7186"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7187"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7188"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15381" name="Text Box 21"/>
          <p:cNvSpPr txBox="1">
            <a:spLocks noChangeArrowheads="1"/>
          </p:cNvSpPr>
          <p:nvPr/>
        </p:nvSpPr>
        <p:spPr bwMode="auto">
          <a:xfrm>
            <a:off x="228600" y="838200"/>
            <a:ext cx="7543800" cy="1384300"/>
          </a:xfrm>
          <a:prstGeom prst="rect">
            <a:avLst/>
          </a:prstGeom>
          <a:noFill/>
          <a:ln w="50800">
            <a:noFill/>
            <a:miter lim="800000"/>
            <a:headEnd/>
            <a:tailEnd/>
          </a:ln>
          <a:effectLst/>
        </p:spPr>
        <p:txBody>
          <a:bodyPr>
            <a:spAutoFit/>
          </a:bodyPr>
          <a:lstStyle/>
          <a:p>
            <a:pPr eaLnBrk="1" hangingPunct="1">
              <a:spcBef>
                <a:spcPct val="50000"/>
              </a:spcBef>
            </a:pPr>
            <a:r>
              <a:rPr lang="en-US" altLang="en-US"/>
              <a:t>Treating Sepsis in the “Golden Hour” is a real opportunity to reduce the mortality rate by what percentage.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15372"/>
                                        </p:tgtEl>
                                      </p:cBhvr>
                                    </p:cmd>
                                  </p:childTnLst>
                                </p:cTn>
                              </p:par>
                              <p:par>
                                <p:cTn id="7" presetID="10" presetClass="entr" presetSubtype="0" fill="hold" nodeType="withEffect">
                                  <p:stCondLst>
                                    <p:cond delay="0"/>
                                  </p:stCondLst>
                                  <p:childTnLst>
                                    <p:set>
                                      <p:cBhvr>
                                        <p:cTn id="8" dur="1" fill="hold">
                                          <p:stCondLst>
                                            <p:cond delay="0"/>
                                          </p:stCondLst>
                                        </p:cTn>
                                        <p:tgtEl>
                                          <p:spTgt spid="15363">
                                            <p:txEl>
                                              <p:pRg st="0" end="0"/>
                                            </p:txEl>
                                          </p:spTgt>
                                        </p:tgtEl>
                                        <p:attrNameLst>
                                          <p:attrName>style.visibility</p:attrName>
                                        </p:attrNameLst>
                                      </p:cBhvr>
                                      <p:to>
                                        <p:strVal val="visible"/>
                                      </p:to>
                                    </p:set>
                                    <p:animEffect transition="in" filter="fade">
                                      <p:cBhvr>
                                        <p:cTn id="9" dur="1000"/>
                                        <p:tgtEl>
                                          <p:spTgt spid="15363">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5381"/>
                                        </p:tgtEl>
                                        <p:attrNameLst>
                                          <p:attrName>style.visibility</p:attrName>
                                        </p:attrNameLst>
                                      </p:cBhvr>
                                      <p:to>
                                        <p:strVal val="visible"/>
                                      </p:to>
                                    </p:set>
                                    <p:animEffect transition="in" filter="fade">
                                      <p:cBhvr>
                                        <p:cTn id="12" dur="2000"/>
                                        <p:tgtEl>
                                          <p:spTgt spid="15381"/>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15368">
                                            <p:txEl>
                                              <p:pRg st="0" end="0"/>
                                            </p:txEl>
                                          </p:spTgt>
                                        </p:tgtEl>
                                        <p:attrNameLst>
                                          <p:attrName>style.visibility</p:attrName>
                                        </p:attrNameLst>
                                      </p:cBhvr>
                                      <p:to>
                                        <p:strVal val="visible"/>
                                      </p:to>
                                    </p:set>
                                    <p:animEffect transition="in" filter="fade">
                                      <p:cBhvr>
                                        <p:cTn id="16" dur="1000"/>
                                        <p:tgtEl>
                                          <p:spTgt spid="15368">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15369">
                                            <p:txEl>
                                              <p:pRg st="0" end="0"/>
                                            </p:txEl>
                                          </p:spTgt>
                                        </p:tgtEl>
                                        <p:attrNameLst>
                                          <p:attrName>style.visibility</p:attrName>
                                        </p:attrNameLst>
                                      </p:cBhvr>
                                      <p:to>
                                        <p:strVal val="visible"/>
                                      </p:to>
                                    </p:set>
                                    <p:animEffect transition="in" filter="fade">
                                      <p:cBhvr>
                                        <p:cTn id="20" dur="1000"/>
                                        <p:tgtEl>
                                          <p:spTgt spid="15369">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15370">
                                            <p:txEl>
                                              <p:pRg st="0" end="0"/>
                                            </p:txEl>
                                          </p:spTgt>
                                        </p:tgtEl>
                                        <p:attrNameLst>
                                          <p:attrName>style.visibility</p:attrName>
                                        </p:attrNameLst>
                                      </p:cBhvr>
                                      <p:to>
                                        <p:strVal val="visible"/>
                                      </p:to>
                                    </p:set>
                                    <p:animEffect transition="in" filter="fade">
                                      <p:cBhvr>
                                        <p:cTn id="24" dur="1000"/>
                                        <p:tgtEl>
                                          <p:spTgt spid="15370">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15371">
                                            <p:txEl>
                                              <p:pRg st="0" end="0"/>
                                            </p:txEl>
                                          </p:spTgt>
                                        </p:tgtEl>
                                        <p:attrNameLst>
                                          <p:attrName>style.visibility</p:attrName>
                                        </p:attrNameLst>
                                      </p:cBhvr>
                                      <p:to>
                                        <p:strVal val="visible"/>
                                      </p:to>
                                    </p:set>
                                    <p:animEffect transition="in" filter="fade">
                                      <p:cBhvr>
                                        <p:cTn id="28" dur="1000"/>
                                        <p:tgtEl>
                                          <p:spTgt spid="15371">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15364"/>
                                        </p:tgtEl>
                                      </p:cBhvr>
                                    </p:animEffect>
                                    <p:animScale>
                                      <p:cBhvr>
                                        <p:cTn id="33" dur="250" autoRev="1" fill="hold"/>
                                        <p:tgtEl>
                                          <p:spTgt spid="1536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15372"/>
                </p:tgtEl>
              </p:cMediaNode>
            </p:audio>
          </p:childTnLst>
        </p:cTn>
      </p:par>
    </p:tnLst>
    <p:bldLst>
      <p:bldP spid="15364" grpId="0" animBg="1"/>
      <p:bldP spid="153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16387"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$500 Question </a:t>
            </a:r>
          </a:p>
        </p:txBody>
      </p:sp>
      <p:sp>
        <p:nvSpPr>
          <p:cNvPr id="8196"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6389"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8198"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8199"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6392" name="Text Box 8"/>
          <p:cNvSpPr txBox="1">
            <a:spLocks noChangeArrowheads="1"/>
          </p:cNvSpPr>
          <p:nvPr/>
        </p:nvSpPr>
        <p:spPr bwMode="auto">
          <a:xfrm>
            <a:off x="228600" y="3733800"/>
            <a:ext cx="4191000" cy="10160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10%</a:t>
            </a:r>
          </a:p>
          <a:p>
            <a:pPr eaLnBrk="1" hangingPunct="1">
              <a:spcBef>
                <a:spcPct val="50000"/>
              </a:spcBef>
            </a:pPr>
            <a:endParaRPr lang="en-US" altLang="en-US" sz="2400"/>
          </a:p>
        </p:txBody>
      </p:sp>
      <p:sp>
        <p:nvSpPr>
          <p:cNvPr id="16393" name="Text Box 9"/>
          <p:cNvSpPr txBox="1">
            <a:spLocks noChangeArrowheads="1"/>
          </p:cNvSpPr>
          <p:nvPr/>
        </p:nvSpPr>
        <p:spPr bwMode="auto">
          <a:xfrm>
            <a:off x="4724400" y="3733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20%</a:t>
            </a:r>
          </a:p>
        </p:txBody>
      </p:sp>
      <p:sp>
        <p:nvSpPr>
          <p:cNvPr id="16394" name="Text Box 10"/>
          <p:cNvSpPr txBox="1">
            <a:spLocks noChangeArrowheads="1"/>
          </p:cNvSpPr>
          <p:nvPr/>
        </p:nvSpPr>
        <p:spPr bwMode="auto">
          <a:xfrm>
            <a:off x="2286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30%</a:t>
            </a:r>
          </a:p>
        </p:txBody>
      </p:sp>
      <p:sp>
        <p:nvSpPr>
          <p:cNvPr id="16395" name="Text Box 11"/>
          <p:cNvSpPr txBox="1">
            <a:spLocks noChangeArrowheads="1"/>
          </p:cNvSpPr>
          <p:nvPr/>
        </p:nvSpPr>
        <p:spPr bwMode="auto">
          <a:xfrm>
            <a:off x="4724400" y="5257800"/>
            <a:ext cx="4191000" cy="457200"/>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25%</a:t>
            </a:r>
          </a:p>
        </p:txBody>
      </p:sp>
      <p:pic>
        <p:nvPicPr>
          <p:cNvPr id="16396"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8205"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8206"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8207"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8208"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8209"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8210"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8211"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8212"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16405" name="Text Box 21"/>
          <p:cNvSpPr txBox="1">
            <a:spLocks noChangeArrowheads="1"/>
          </p:cNvSpPr>
          <p:nvPr/>
        </p:nvSpPr>
        <p:spPr bwMode="auto">
          <a:xfrm>
            <a:off x="228600" y="838200"/>
            <a:ext cx="7620000" cy="2678113"/>
          </a:xfrm>
          <a:prstGeom prst="rect">
            <a:avLst/>
          </a:prstGeom>
          <a:noFill/>
          <a:ln w="50800">
            <a:noFill/>
            <a:miter lim="800000"/>
            <a:headEnd/>
            <a:tailEnd/>
          </a:ln>
          <a:effectLst/>
        </p:spPr>
        <p:txBody>
          <a:bodyPr>
            <a:spAutoFit/>
          </a:bodyPr>
          <a:lstStyle/>
          <a:p>
            <a:pPr eaLnBrk="1" hangingPunct="1">
              <a:spcBef>
                <a:spcPct val="50000"/>
              </a:spcBef>
            </a:pPr>
            <a:r>
              <a:rPr lang="en-US" altLang="en-US" sz="2400"/>
              <a:t>By 2020, one of the key target goals is to reduce the incidence of sepsis by what percent by promoting practices of good general hygiene and hand washing, clean deliveries, improvements in sanitation, nutrition an delivery of clean water and through vaccinations programs for at risk patient populations in resource poor areas?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16396"/>
                                        </p:tgtEl>
                                      </p:cBhvr>
                                    </p:cmd>
                                  </p:childTnLst>
                                </p:cTn>
                              </p:par>
                              <p:par>
                                <p:cTn id="7" presetID="10" presetClass="entr" presetSubtype="0" fill="hold" nodeType="withEffect">
                                  <p:stCondLst>
                                    <p:cond delay="0"/>
                                  </p:stCondLst>
                                  <p:childTnLst>
                                    <p:set>
                                      <p:cBhvr>
                                        <p:cTn id="8" dur="1" fill="hold">
                                          <p:stCondLst>
                                            <p:cond delay="0"/>
                                          </p:stCondLst>
                                        </p:cTn>
                                        <p:tgtEl>
                                          <p:spTgt spid="16387">
                                            <p:txEl>
                                              <p:pRg st="0" end="0"/>
                                            </p:txEl>
                                          </p:spTgt>
                                        </p:tgtEl>
                                        <p:attrNameLst>
                                          <p:attrName>style.visibility</p:attrName>
                                        </p:attrNameLst>
                                      </p:cBhvr>
                                      <p:to>
                                        <p:strVal val="visible"/>
                                      </p:to>
                                    </p:set>
                                    <p:animEffect transition="in" filter="fade">
                                      <p:cBhvr>
                                        <p:cTn id="9" dur="1000"/>
                                        <p:tgtEl>
                                          <p:spTgt spid="16387">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6405"/>
                                        </p:tgtEl>
                                        <p:attrNameLst>
                                          <p:attrName>style.visibility</p:attrName>
                                        </p:attrNameLst>
                                      </p:cBhvr>
                                      <p:to>
                                        <p:strVal val="visible"/>
                                      </p:to>
                                    </p:set>
                                    <p:animEffect transition="in" filter="fade">
                                      <p:cBhvr>
                                        <p:cTn id="12" dur="2000"/>
                                        <p:tgtEl>
                                          <p:spTgt spid="16405"/>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16392">
                                            <p:txEl>
                                              <p:pRg st="0" end="0"/>
                                            </p:txEl>
                                          </p:spTgt>
                                        </p:tgtEl>
                                        <p:attrNameLst>
                                          <p:attrName>style.visibility</p:attrName>
                                        </p:attrNameLst>
                                      </p:cBhvr>
                                      <p:to>
                                        <p:strVal val="visible"/>
                                      </p:to>
                                    </p:set>
                                    <p:animEffect transition="in" filter="fade">
                                      <p:cBhvr>
                                        <p:cTn id="16" dur="1000"/>
                                        <p:tgtEl>
                                          <p:spTgt spid="16392">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16393">
                                            <p:txEl>
                                              <p:pRg st="0" end="0"/>
                                            </p:txEl>
                                          </p:spTgt>
                                        </p:tgtEl>
                                        <p:attrNameLst>
                                          <p:attrName>style.visibility</p:attrName>
                                        </p:attrNameLst>
                                      </p:cBhvr>
                                      <p:to>
                                        <p:strVal val="visible"/>
                                      </p:to>
                                    </p:set>
                                    <p:animEffect transition="in" filter="fade">
                                      <p:cBhvr>
                                        <p:cTn id="20" dur="1000"/>
                                        <p:tgtEl>
                                          <p:spTgt spid="16393">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16394">
                                            <p:txEl>
                                              <p:pRg st="0" end="0"/>
                                            </p:txEl>
                                          </p:spTgt>
                                        </p:tgtEl>
                                        <p:attrNameLst>
                                          <p:attrName>style.visibility</p:attrName>
                                        </p:attrNameLst>
                                      </p:cBhvr>
                                      <p:to>
                                        <p:strVal val="visible"/>
                                      </p:to>
                                    </p:set>
                                    <p:animEffect transition="in" filter="fade">
                                      <p:cBhvr>
                                        <p:cTn id="24" dur="1000"/>
                                        <p:tgtEl>
                                          <p:spTgt spid="16394">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16395">
                                            <p:txEl>
                                              <p:pRg st="0" end="0"/>
                                            </p:txEl>
                                          </p:spTgt>
                                        </p:tgtEl>
                                        <p:attrNameLst>
                                          <p:attrName>style.visibility</p:attrName>
                                        </p:attrNameLst>
                                      </p:cBhvr>
                                      <p:to>
                                        <p:strVal val="visible"/>
                                      </p:to>
                                    </p:set>
                                    <p:animEffect transition="in" filter="fade">
                                      <p:cBhvr>
                                        <p:cTn id="28" dur="1000"/>
                                        <p:tgtEl>
                                          <p:spTgt spid="16395">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16389"/>
                                        </p:tgtEl>
                                      </p:cBhvr>
                                    </p:animEffect>
                                    <p:animScale>
                                      <p:cBhvr>
                                        <p:cTn id="33" dur="250" autoRev="1" fill="hold"/>
                                        <p:tgtEl>
                                          <p:spTgt spid="1638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16396"/>
                </p:tgtEl>
              </p:cMediaNode>
            </p:audio>
          </p:childTnLst>
        </p:cTn>
      </p:par>
    </p:tnLst>
    <p:bldLst>
      <p:bldP spid="16389" grpId="0" animBg="1"/>
      <p:bldP spid="1640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17411"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$1000 Question </a:t>
            </a:r>
          </a:p>
        </p:txBody>
      </p:sp>
      <p:sp>
        <p:nvSpPr>
          <p:cNvPr id="9220"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9221"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9222"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7415"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7416" name="Text Box 8"/>
          <p:cNvSpPr txBox="1">
            <a:spLocks noChangeArrowheads="1"/>
          </p:cNvSpPr>
          <p:nvPr/>
        </p:nvSpPr>
        <p:spPr bwMode="auto">
          <a:xfrm>
            <a:off x="228600" y="3733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A. A weakened immune system</a:t>
            </a:r>
          </a:p>
        </p:txBody>
      </p:sp>
      <p:sp>
        <p:nvSpPr>
          <p:cNvPr id="17417" name="Text Box 9"/>
          <p:cNvSpPr txBox="1">
            <a:spLocks noChangeArrowheads="1"/>
          </p:cNvSpPr>
          <p:nvPr/>
        </p:nvSpPr>
        <p:spPr bwMode="auto">
          <a:xfrm>
            <a:off x="4724400" y="3733800"/>
            <a:ext cx="4191000" cy="1200150"/>
          </a:xfrm>
          <a:prstGeom prst="rect">
            <a:avLst/>
          </a:prstGeom>
          <a:noFill/>
          <a:ln w="50800">
            <a:noFill/>
            <a:miter lim="800000"/>
            <a:headEnd/>
            <a:tailEnd/>
          </a:ln>
          <a:effectLst/>
        </p:spPr>
        <p:txBody>
          <a:bodyPr>
            <a:spAutoFit/>
          </a:bodyPr>
          <a:lstStyle/>
          <a:p>
            <a:pPr eaLnBrk="1" hangingPunct="1">
              <a:spcBef>
                <a:spcPct val="50000"/>
              </a:spcBef>
            </a:pPr>
            <a:r>
              <a:rPr lang="en-US" altLang="en-US" sz="2400"/>
              <a:t>B. Chronic illness, including diabetes, kidney or liver disease, AIDS, and cancer</a:t>
            </a:r>
          </a:p>
        </p:txBody>
      </p:sp>
      <p:sp>
        <p:nvSpPr>
          <p:cNvPr id="17418" name="Text Box 10"/>
          <p:cNvSpPr txBox="1">
            <a:spLocks noChangeArrowheads="1"/>
          </p:cNvSpPr>
          <p:nvPr/>
        </p:nvSpPr>
        <p:spPr bwMode="auto">
          <a:xfrm>
            <a:off x="228600" y="5257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C. A severe wound, including severe burns</a:t>
            </a:r>
          </a:p>
        </p:txBody>
      </p:sp>
      <p:sp>
        <p:nvSpPr>
          <p:cNvPr id="17419" name="Text Box 11"/>
          <p:cNvSpPr txBox="1">
            <a:spLocks noChangeArrowheads="1"/>
          </p:cNvSpPr>
          <p:nvPr/>
        </p:nvSpPr>
        <p:spPr bwMode="auto">
          <a:xfrm>
            <a:off x="4724400" y="5257800"/>
            <a:ext cx="4191000" cy="830263"/>
          </a:xfrm>
          <a:prstGeom prst="rect">
            <a:avLst/>
          </a:prstGeom>
          <a:noFill/>
          <a:ln w="50800">
            <a:noFill/>
            <a:miter lim="800000"/>
            <a:headEnd/>
            <a:tailEnd/>
          </a:ln>
          <a:effectLst/>
        </p:spPr>
        <p:txBody>
          <a:bodyPr>
            <a:spAutoFit/>
          </a:bodyPr>
          <a:lstStyle/>
          <a:p>
            <a:pPr eaLnBrk="1" hangingPunct="1">
              <a:spcBef>
                <a:spcPct val="50000"/>
              </a:spcBef>
            </a:pPr>
            <a:r>
              <a:rPr lang="en-US" altLang="en-US" sz="2400"/>
              <a:t>D. Healthy 17 year-old with femur fracture</a:t>
            </a:r>
          </a:p>
        </p:txBody>
      </p:sp>
      <p:pic>
        <p:nvPicPr>
          <p:cNvPr id="17420"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9229"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9230"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9231"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9232"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9233"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9234"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9235"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9236"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17429" name="Text Box 21"/>
          <p:cNvSpPr txBox="1">
            <a:spLocks noChangeArrowheads="1"/>
          </p:cNvSpPr>
          <p:nvPr/>
        </p:nvSpPr>
        <p:spPr bwMode="auto">
          <a:xfrm>
            <a:off x="228600" y="838200"/>
            <a:ext cx="7772400" cy="2246313"/>
          </a:xfrm>
          <a:prstGeom prst="rect">
            <a:avLst/>
          </a:prstGeom>
          <a:noFill/>
          <a:ln w="50800">
            <a:noFill/>
            <a:miter lim="800000"/>
            <a:headEnd/>
            <a:tailEnd/>
          </a:ln>
          <a:effectLst/>
        </p:spPr>
        <p:txBody>
          <a:bodyPr>
            <a:spAutoFit/>
          </a:bodyPr>
          <a:lstStyle/>
          <a:p>
            <a:pPr eaLnBrk="1" hangingPunct="1"/>
            <a:r>
              <a:rPr lang="en-US" altLang="en-US"/>
              <a:t>Sepsis is possible in anyone with an infection that develops a complication, but the people most at risk of sepsis are the very young and the old, and anyone with these risk factor except:</a:t>
            </a:r>
            <a:endParaRPr lang="en-US" altLang="en-US" sz="24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17420"/>
                                        </p:tgtEl>
                                      </p:cBhvr>
                                    </p:cmd>
                                  </p:childTnLst>
                                </p:cTn>
                              </p:par>
                              <p:par>
                                <p:cTn id="7" presetID="10" presetClass="entr" presetSubtype="0" fill="hold" nodeType="withEffect">
                                  <p:stCondLst>
                                    <p:cond delay="0"/>
                                  </p:stCondLst>
                                  <p:childTnLst>
                                    <p:set>
                                      <p:cBhvr>
                                        <p:cTn id="8" dur="1" fill="hold">
                                          <p:stCondLst>
                                            <p:cond delay="0"/>
                                          </p:stCondLst>
                                        </p:cTn>
                                        <p:tgtEl>
                                          <p:spTgt spid="17411">
                                            <p:txEl>
                                              <p:pRg st="0" end="0"/>
                                            </p:txEl>
                                          </p:spTgt>
                                        </p:tgtEl>
                                        <p:attrNameLst>
                                          <p:attrName>style.visibility</p:attrName>
                                        </p:attrNameLst>
                                      </p:cBhvr>
                                      <p:to>
                                        <p:strVal val="visible"/>
                                      </p:to>
                                    </p:set>
                                    <p:animEffect transition="in" filter="fade">
                                      <p:cBhvr>
                                        <p:cTn id="9" dur="1000"/>
                                        <p:tgtEl>
                                          <p:spTgt spid="17411">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7429"/>
                                        </p:tgtEl>
                                        <p:attrNameLst>
                                          <p:attrName>style.visibility</p:attrName>
                                        </p:attrNameLst>
                                      </p:cBhvr>
                                      <p:to>
                                        <p:strVal val="visible"/>
                                      </p:to>
                                    </p:set>
                                    <p:animEffect transition="in" filter="fade">
                                      <p:cBhvr>
                                        <p:cTn id="12" dur="2000"/>
                                        <p:tgtEl>
                                          <p:spTgt spid="17429"/>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17416">
                                            <p:txEl>
                                              <p:pRg st="0" end="0"/>
                                            </p:txEl>
                                          </p:spTgt>
                                        </p:tgtEl>
                                        <p:attrNameLst>
                                          <p:attrName>style.visibility</p:attrName>
                                        </p:attrNameLst>
                                      </p:cBhvr>
                                      <p:to>
                                        <p:strVal val="visible"/>
                                      </p:to>
                                    </p:set>
                                    <p:animEffect transition="in" filter="fade">
                                      <p:cBhvr>
                                        <p:cTn id="16" dur="1000"/>
                                        <p:tgtEl>
                                          <p:spTgt spid="17416">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17417">
                                            <p:txEl>
                                              <p:pRg st="0" end="0"/>
                                            </p:txEl>
                                          </p:spTgt>
                                        </p:tgtEl>
                                        <p:attrNameLst>
                                          <p:attrName>style.visibility</p:attrName>
                                        </p:attrNameLst>
                                      </p:cBhvr>
                                      <p:to>
                                        <p:strVal val="visible"/>
                                      </p:to>
                                    </p:set>
                                    <p:animEffect transition="in" filter="fade">
                                      <p:cBhvr>
                                        <p:cTn id="20" dur="1000"/>
                                        <p:tgtEl>
                                          <p:spTgt spid="17417">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17418">
                                            <p:txEl>
                                              <p:pRg st="0" end="0"/>
                                            </p:txEl>
                                          </p:spTgt>
                                        </p:tgtEl>
                                        <p:attrNameLst>
                                          <p:attrName>style.visibility</p:attrName>
                                        </p:attrNameLst>
                                      </p:cBhvr>
                                      <p:to>
                                        <p:strVal val="visible"/>
                                      </p:to>
                                    </p:set>
                                    <p:animEffect transition="in" filter="fade">
                                      <p:cBhvr>
                                        <p:cTn id="24" dur="1000"/>
                                        <p:tgtEl>
                                          <p:spTgt spid="17418">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17419">
                                            <p:txEl>
                                              <p:pRg st="0" end="0"/>
                                            </p:txEl>
                                          </p:spTgt>
                                        </p:tgtEl>
                                        <p:attrNameLst>
                                          <p:attrName>style.visibility</p:attrName>
                                        </p:attrNameLst>
                                      </p:cBhvr>
                                      <p:to>
                                        <p:strVal val="visible"/>
                                      </p:to>
                                    </p:set>
                                    <p:animEffect transition="in" filter="fade">
                                      <p:cBhvr>
                                        <p:cTn id="28" dur="1000"/>
                                        <p:tgtEl>
                                          <p:spTgt spid="17419">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17415"/>
                                        </p:tgtEl>
                                      </p:cBhvr>
                                    </p:animEffect>
                                    <p:animScale>
                                      <p:cBhvr>
                                        <p:cTn id="33" dur="250" autoRev="1" fill="hold"/>
                                        <p:tgtEl>
                                          <p:spTgt spid="1741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17420"/>
                </p:tgtEl>
              </p:cMediaNode>
            </p:audio>
          </p:childTnLst>
        </p:cTn>
      </p:par>
    </p:tnLst>
    <p:bldLst>
      <p:bldP spid="17415" grpId="0" animBg="1"/>
      <p:bldP spid="174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ChangeArrowheads="1"/>
          </p:cNvSpPr>
          <p:nvPr/>
        </p:nvSpPr>
        <p:spPr bwMode="auto">
          <a:xfrm>
            <a:off x="152400" y="304800"/>
            <a:ext cx="8001000" cy="3124200"/>
          </a:xfrm>
          <a:prstGeom prst="roundRect">
            <a:avLst>
              <a:gd name="adj" fmla="val 16667"/>
            </a:avLst>
          </a:prstGeom>
          <a:solidFill>
            <a:srgbClr val="0000CC">
              <a:alpha val="18823"/>
            </a:srgbClr>
          </a:solidFill>
          <a:ln w="50800">
            <a:solidFill>
              <a:srgbClr val="003399"/>
            </a:solidFill>
            <a:round/>
            <a:headEnd/>
            <a:tailEnd/>
          </a:ln>
          <a:effectLst/>
        </p:spPr>
        <p:txBody>
          <a:bodyPr wrap="none" anchor="ctr"/>
          <a:lstStyle/>
          <a:p>
            <a:pPr eaLnBrk="1" hangingPunct="1"/>
            <a:endParaRPr lang="en-US" altLang="en-US"/>
          </a:p>
        </p:txBody>
      </p:sp>
      <p:sp>
        <p:nvSpPr>
          <p:cNvPr id="18435" name="Text Box 3"/>
          <p:cNvSpPr txBox="1">
            <a:spLocks noChangeArrowheads="1"/>
          </p:cNvSpPr>
          <p:nvPr/>
        </p:nvSpPr>
        <p:spPr bwMode="auto">
          <a:xfrm>
            <a:off x="685800" y="381000"/>
            <a:ext cx="7772400" cy="519113"/>
          </a:xfrm>
          <a:prstGeom prst="rect">
            <a:avLst/>
          </a:prstGeom>
          <a:noFill/>
          <a:ln w="50800">
            <a:noFill/>
            <a:miter lim="800000"/>
            <a:headEnd/>
            <a:tailEnd/>
          </a:ln>
          <a:effectLst/>
        </p:spPr>
        <p:txBody>
          <a:bodyPr>
            <a:spAutoFit/>
          </a:bodyPr>
          <a:lstStyle/>
          <a:p>
            <a:pPr eaLnBrk="1" hangingPunct="1">
              <a:spcBef>
                <a:spcPct val="50000"/>
              </a:spcBef>
            </a:pPr>
            <a:r>
              <a:rPr lang="en-US" altLang="en-US"/>
              <a:t>$2000 Question </a:t>
            </a:r>
          </a:p>
        </p:txBody>
      </p:sp>
      <p:sp>
        <p:nvSpPr>
          <p:cNvPr id="10244" name="Rectangle 4"/>
          <p:cNvSpPr>
            <a:spLocks noChangeArrowheads="1"/>
          </p:cNvSpPr>
          <p:nvPr/>
        </p:nvSpPr>
        <p:spPr bwMode="auto">
          <a:xfrm>
            <a:off x="1524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0245" name="Rectangle 5"/>
          <p:cNvSpPr>
            <a:spLocks noChangeArrowheads="1"/>
          </p:cNvSpPr>
          <p:nvPr/>
        </p:nvSpPr>
        <p:spPr bwMode="auto">
          <a:xfrm>
            <a:off x="4648200" y="36576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8438" name="Rectangle 6"/>
          <p:cNvSpPr>
            <a:spLocks noChangeArrowheads="1"/>
          </p:cNvSpPr>
          <p:nvPr/>
        </p:nvSpPr>
        <p:spPr bwMode="auto">
          <a:xfrm>
            <a:off x="1524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0247" name="Rectangle 7"/>
          <p:cNvSpPr>
            <a:spLocks noChangeArrowheads="1"/>
          </p:cNvSpPr>
          <p:nvPr/>
        </p:nvSpPr>
        <p:spPr bwMode="auto">
          <a:xfrm>
            <a:off x="4648200" y="5257800"/>
            <a:ext cx="4343400" cy="1447800"/>
          </a:xfrm>
          <a:prstGeom prst="rect">
            <a:avLst/>
          </a:prstGeom>
          <a:solidFill>
            <a:schemeClr val="tx1"/>
          </a:solidFill>
          <a:ln w="50800">
            <a:solidFill>
              <a:srgbClr val="003399"/>
            </a:solidFill>
            <a:miter lim="800000"/>
            <a:headEnd/>
            <a:tailEnd/>
          </a:ln>
          <a:effectLst/>
        </p:spPr>
        <p:txBody>
          <a:bodyPr wrap="none" anchor="ctr"/>
          <a:lstStyle/>
          <a:p>
            <a:pPr eaLnBrk="1" hangingPunct="1"/>
            <a:endParaRPr lang="en-US" altLang="en-US"/>
          </a:p>
        </p:txBody>
      </p:sp>
      <p:sp>
        <p:nvSpPr>
          <p:cNvPr id="18440" name="Text Box 8"/>
          <p:cNvSpPr txBox="1">
            <a:spLocks noChangeArrowheads="1"/>
          </p:cNvSpPr>
          <p:nvPr/>
        </p:nvSpPr>
        <p:spPr bwMode="auto">
          <a:xfrm>
            <a:off x="228600" y="3733800"/>
            <a:ext cx="4191000" cy="396875"/>
          </a:xfrm>
          <a:prstGeom prst="rect">
            <a:avLst/>
          </a:prstGeom>
          <a:noFill/>
          <a:ln w="50800">
            <a:noFill/>
            <a:miter lim="800000"/>
            <a:headEnd/>
            <a:tailEnd/>
          </a:ln>
          <a:effectLst/>
        </p:spPr>
        <p:txBody>
          <a:bodyPr>
            <a:spAutoFit/>
          </a:bodyPr>
          <a:lstStyle/>
          <a:p>
            <a:pPr eaLnBrk="1" hangingPunct="1">
              <a:spcBef>
                <a:spcPct val="50000"/>
              </a:spcBef>
            </a:pPr>
            <a:r>
              <a:rPr lang="en-US" altLang="en-US" sz="2000"/>
              <a:t>A. Tachycardia</a:t>
            </a:r>
          </a:p>
        </p:txBody>
      </p:sp>
      <p:sp>
        <p:nvSpPr>
          <p:cNvPr id="18441" name="Text Box 9"/>
          <p:cNvSpPr txBox="1">
            <a:spLocks noChangeArrowheads="1"/>
          </p:cNvSpPr>
          <p:nvPr/>
        </p:nvSpPr>
        <p:spPr bwMode="auto">
          <a:xfrm>
            <a:off x="4724400" y="3733800"/>
            <a:ext cx="4191000" cy="396875"/>
          </a:xfrm>
          <a:prstGeom prst="rect">
            <a:avLst/>
          </a:prstGeom>
          <a:noFill/>
          <a:ln w="50800">
            <a:noFill/>
            <a:miter lim="800000"/>
            <a:headEnd/>
            <a:tailEnd/>
          </a:ln>
          <a:effectLst/>
        </p:spPr>
        <p:txBody>
          <a:bodyPr>
            <a:spAutoFit/>
          </a:bodyPr>
          <a:lstStyle/>
          <a:p>
            <a:pPr eaLnBrk="1" hangingPunct="1">
              <a:spcBef>
                <a:spcPct val="50000"/>
              </a:spcBef>
            </a:pPr>
            <a:r>
              <a:rPr lang="en-US" altLang="en-US" sz="2000"/>
              <a:t>B. Low urine output</a:t>
            </a:r>
          </a:p>
        </p:txBody>
      </p:sp>
      <p:sp>
        <p:nvSpPr>
          <p:cNvPr id="18442" name="Text Box 10"/>
          <p:cNvSpPr txBox="1">
            <a:spLocks noChangeArrowheads="1"/>
          </p:cNvSpPr>
          <p:nvPr/>
        </p:nvSpPr>
        <p:spPr bwMode="auto">
          <a:xfrm>
            <a:off x="228600" y="5257800"/>
            <a:ext cx="4191000" cy="396875"/>
          </a:xfrm>
          <a:prstGeom prst="rect">
            <a:avLst/>
          </a:prstGeom>
          <a:noFill/>
          <a:ln w="50800">
            <a:noFill/>
            <a:miter lim="800000"/>
            <a:headEnd/>
            <a:tailEnd/>
          </a:ln>
          <a:effectLst/>
        </p:spPr>
        <p:txBody>
          <a:bodyPr>
            <a:spAutoFit/>
          </a:bodyPr>
          <a:lstStyle/>
          <a:p>
            <a:pPr eaLnBrk="1" hangingPunct="1">
              <a:spcBef>
                <a:spcPct val="50000"/>
              </a:spcBef>
            </a:pPr>
            <a:r>
              <a:rPr lang="en-US" altLang="en-US" sz="2000"/>
              <a:t>C. Temp  37.2 </a:t>
            </a:r>
          </a:p>
        </p:txBody>
      </p:sp>
      <p:sp>
        <p:nvSpPr>
          <p:cNvPr id="18443" name="Text Box 11"/>
          <p:cNvSpPr txBox="1">
            <a:spLocks noChangeArrowheads="1"/>
          </p:cNvSpPr>
          <p:nvPr/>
        </p:nvSpPr>
        <p:spPr bwMode="auto">
          <a:xfrm>
            <a:off x="4724400" y="5257800"/>
            <a:ext cx="4191000" cy="396875"/>
          </a:xfrm>
          <a:prstGeom prst="rect">
            <a:avLst/>
          </a:prstGeom>
          <a:noFill/>
          <a:ln w="50800">
            <a:noFill/>
            <a:miter lim="800000"/>
            <a:headEnd/>
            <a:tailEnd/>
          </a:ln>
          <a:effectLst/>
        </p:spPr>
        <p:txBody>
          <a:bodyPr>
            <a:spAutoFit/>
          </a:bodyPr>
          <a:lstStyle/>
          <a:p>
            <a:pPr eaLnBrk="1" hangingPunct="1">
              <a:spcBef>
                <a:spcPct val="50000"/>
              </a:spcBef>
            </a:pPr>
            <a:r>
              <a:rPr lang="en-US" altLang="en-US" sz="2000"/>
              <a:t>D. Hypotension</a:t>
            </a:r>
          </a:p>
        </p:txBody>
      </p:sp>
      <p:pic>
        <p:nvPicPr>
          <p:cNvPr id="18444" name="New Question.wav">
            <a:hlinkClick r:id="" action="ppaction://media"/>
          </p:cNvPr>
          <p:cNvPicPr>
            <a:picLocks noRot="1" noChangeAspect="1" noChangeArrowheads="1"/>
          </p:cNvPicPr>
          <p:nvPr>
            <a:audioFile r:link="rId1"/>
          </p:nvPr>
        </p:nvPicPr>
        <p:blipFill>
          <a:blip r:embed="rId3" cstate="print"/>
          <a:srcRect/>
          <a:stretch>
            <a:fillRect/>
          </a:stretch>
        </p:blipFill>
        <p:spPr bwMode="auto">
          <a:xfrm>
            <a:off x="-457200" y="4343400"/>
            <a:ext cx="304800" cy="304800"/>
          </a:xfrm>
          <a:prstGeom prst="rect">
            <a:avLst/>
          </a:prstGeom>
          <a:noFill/>
          <a:ln w="9525">
            <a:noFill/>
            <a:miter lim="800000"/>
            <a:headEnd/>
            <a:tailEnd/>
          </a:ln>
        </p:spPr>
      </p:pic>
      <p:sp>
        <p:nvSpPr>
          <p:cNvPr id="10253" name="AutoShape 13"/>
          <p:cNvSpPr>
            <a:spLocks noChangeArrowheads="1"/>
          </p:cNvSpPr>
          <p:nvPr/>
        </p:nvSpPr>
        <p:spPr bwMode="auto">
          <a:xfrm>
            <a:off x="8305800" y="2590800"/>
            <a:ext cx="762000" cy="838200"/>
          </a:xfrm>
          <a:prstGeom prst="roundRect">
            <a:avLst>
              <a:gd name="adj" fmla="val 16667"/>
            </a:avLst>
          </a:prstGeom>
          <a:solidFill>
            <a:srgbClr val="FF0000">
              <a:alpha val="39999"/>
            </a:srgbClr>
          </a:solidFill>
          <a:ln w="50800">
            <a:solidFill>
              <a:srgbClr val="003399"/>
            </a:solidFill>
            <a:round/>
            <a:headEnd/>
            <a:tailEnd/>
          </a:ln>
          <a:effectLst/>
        </p:spPr>
        <p:txBody>
          <a:bodyPr wrap="none" anchor="ctr"/>
          <a:lstStyle/>
          <a:p>
            <a:pPr eaLnBrk="1" hangingPunct="1"/>
            <a:endParaRPr lang="en-US" altLang="en-US"/>
          </a:p>
        </p:txBody>
      </p:sp>
      <p:sp>
        <p:nvSpPr>
          <p:cNvPr id="10254" name="Text Box 14"/>
          <p:cNvSpPr txBox="1">
            <a:spLocks noChangeArrowheads="1"/>
          </p:cNvSpPr>
          <p:nvPr/>
        </p:nvSpPr>
        <p:spPr bwMode="auto">
          <a:xfrm>
            <a:off x="8382000" y="2667000"/>
            <a:ext cx="609600" cy="579438"/>
          </a:xfrm>
          <a:prstGeom prst="rect">
            <a:avLst/>
          </a:prstGeom>
          <a:noFill/>
          <a:ln w="50800">
            <a:noFill/>
            <a:miter lim="800000"/>
            <a:headEnd/>
            <a:tailEnd/>
          </a:ln>
          <a:effectLst/>
        </p:spPr>
        <p:txBody>
          <a:bodyPr>
            <a:spAutoFit/>
          </a:bodyPr>
          <a:lstStyle/>
          <a:p>
            <a:pPr algn="ctr" eaLnBrk="1" hangingPunct="1">
              <a:spcBef>
                <a:spcPct val="50000"/>
              </a:spcBef>
            </a:pPr>
            <a:r>
              <a:rPr lang="en-US" altLang="en-US" sz="3200" b="1">
                <a:cs typeface="Arial" charset="0"/>
                <a:hlinkClick r:id="rId4" action="ppaction://hlinksldjump"/>
              </a:rPr>
              <a:t>◄</a:t>
            </a:r>
            <a:endParaRPr lang="en-US" altLang="en-US" sz="3200" b="1">
              <a:cs typeface="Arial" charset="0"/>
            </a:endParaRPr>
          </a:p>
        </p:txBody>
      </p:sp>
      <p:sp>
        <p:nvSpPr>
          <p:cNvPr id="10255" name="Oval 15"/>
          <p:cNvSpPr>
            <a:spLocks noChangeArrowheads="1"/>
          </p:cNvSpPr>
          <p:nvPr/>
        </p:nvSpPr>
        <p:spPr bwMode="auto">
          <a:xfrm>
            <a:off x="8305800" y="2286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0256" name="Oval 16"/>
          <p:cNvSpPr>
            <a:spLocks noChangeArrowheads="1"/>
          </p:cNvSpPr>
          <p:nvPr/>
        </p:nvSpPr>
        <p:spPr bwMode="auto">
          <a:xfrm>
            <a:off x="8305800" y="14478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sp>
        <p:nvSpPr>
          <p:cNvPr id="10257" name="Oval 17"/>
          <p:cNvSpPr>
            <a:spLocks noChangeArrowheads="1"/>
          </p:cNvSpPr>
          <p:nvPr/>
        </p:nvSpPr>
        <p:spPr bwMode="auto">
          <a:xfrm>
            <a:off x="8305800" y="838200"/>
            <a:ext cx="762000" cy="457200"/>
          </a:xfrm>
          <a:prstGeom prst="ellipse">
            <a:avLst/>
          </a:prstGeom>
          <a:solidFill>
            <a:srgbClr val="FF0000">
              <a:alpha val="27058"/>
            </a:srgbClr>
          </a:solidFill>
          <a:ln w="50800">
            <a:solidFill>
              <a:srgbClr val="003399"/>
            </a:solidFill>
            <a:round/>
            <a:headEnd/>
            <a:tailEnd/>
          </a:ln>
          <a:effectLst/>
        </p:spPr>
        <p:txBody>
          <a:bodyPr wrap="none" anchor="ctr"/>
          <a:lstStyle/>
          <a:p>
            <a:pPr eaLnBrk="1" hangingPunct="1"/>
            <a:endParaRPr lang="en-US" altLang="en-US"/>
          </a:p>
        </p:txBody>
      </p:sp>
      <p:pic>
        <p:nvPicPr>
          <p:cNvPr id="10258" name="Picture 18">
            <a:hlinkClick r:id="rId4" action="ppaction://hlinksldjump"/>
          </p:cNvPr>
          <p:cNvPicPr>
            <a:picLocks noChangeAspect="1" noChangeArrowheads="1"/>
          </p:cNvPicPr>
          <p:nvPr/>
        </p:nvPicPr>
        <p:blipFill>
          <a:blip r:embed="rId5" cstate="print"/>
          <a:srcRect/>
          <a:stretch>
            <a:fillRect/>
          </a:stretch>
        </p:blipFill>
        <p:spPr bwMode="auto">
          <a:xfrm flipV="1">
            <a:off x="8545513" y="914400"/>
            <a:ext cx="246062" cy="288925"/>
          </a:xfrm>
          <a:prstGeom prst="rect">
            <a:avLst/>
          </a:prstGeom>
          <a:noFill/>
          <a:ln w="9525">
            <a:noFill/>
            <a:miter lim="800000"/>
            <a:headEnd/>
            <a:tailEnd/>
          </a:ln>
          <a:effectLst/>
        </p:spPr>
      </p:pic>
      <p:sp>
        <p:nvSpPr>
          <p:cNvPr id="10259" name="Text Box 19"/>
          <p:cNvSpPr txBox="1">
            <a:spLocks noChangeArrowheads="1"/>
          </p:cNvSpPr>
          <p:nvPr/>
        </p:nvSpPr>
        <p:spPr bwMode="auto">
          <a:xfrm>
            <a:off x="8382000" y="3048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50:50</a:t>
            </a:r>
          </a:p>
        </p:txBody>
      </p:sp>
      <p:sp>
        <p:nvSpPr>
          <p:cNvPr id="10260" name="Text Box 20"/>
          <p:cNvSpPr txBox="1">
            <a:spLocks noChangeArrowheads="1"/>
          </p:cNvSpPr>
          <p:nvPr/>
        </p:nvSpPr>
        <p:spPr bwMode="auto">
          <a:xfrm>
            <a:off x="8382000" y="1524000"/>
            <a:ext cx="609600" cy="274638"/>
          </a:xfrm>
          <a:prstGeom prst="rect">
            <a:avLst/>
          </a:prstGeom>
          <a:noFill/>
          <a:ln w="50800">
            <a:noFill/>
            <a:miter lim="800000"/>
            <a:headEnd/>
            <a:tailEnd/>
          </a:ln>
          <a:effectLst/>
        </p:spPr>
        <p:txBody>
          <a:bodyPr>
            <a:spAutoFit/>
          </a:bodyPr>
          <a:lstStyle/>
          <a:p>
            <a:pPr eaLnBrk="1" hangingPunct="1">
              <a:spcBef>
                <a:spcPct val="50000"/>
              </a:spcBef>
            </a:pPr>
            <a:r>
              <a:rPr lang="en-US" altLang="en-US" sz="1200" b="1">
                <a:solidFill>
                  <a:schemeClr val="bg1"/>
                </a:solidFill>
              </a:rPr>
              <a:t>Team</a:t>
            </a:r>
          </a:p>
        </p:txBody>
      </p:sp>
      <p:sp>
        <p:nvSpPr>
          <p:cNvPr id="18453" name="Text Box 21"/>
          <p:cNvSpPr txBox="1">
            <a:spLocks noChangeArrowheads="1"/>
          </p:cNvSpPr>
          <p:nvPr/>
        </p:nvSpPr>
        <p:spPr bwMode="auto">
          <a:xfrm>
            <a:off x="228600" y="838200"/>
            <a:ext cx="7772400" cy="2308225"/>
          </a:xfrm>
          <a:prstGeom prst="rect">
            <a:avLst/>
          </a:prstGeom>
          <a:noFill/>
          <a:ln w="50800">
            <a:noFill/>
            <a:miter lim="800000"/>
            <a:headEnd/>
            <a:tailEnd/>
          </a:ln>
          <a:effectLst/>
        </p:spPr>
        <p:txBody>
          <a:bodyPr>
            <a:spAutoFit/>
          </a:bodyPr>
          <a:lstStyle/>
          <a:p>
            <a:pPr eaLnBrk="1" hangingPunct="1"/>
            <a:r>
              <a:rPr lang="en-US" altLang="en-US" sz="2400"/>
              <a:t>The signs and symptoms of sepsis following a bad infection are often subtle and can be mistaken for those of other serious conditions. However, sepsis typically involves the following main features in someone who has had a recent infection, and symptoms can come on quickly except.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0001" fill="hold"/>
                                        <p:tgtEl>
                                          <p:spTgt spid="18444"/>
                                        </p:tgtEl>
                                      </p:cBhvr>
                                    </p:cmd>
                                  </p:childTnLst>
                                </p:cTn>
                              </p:par>
                              <p:par>
                                <p:cTn id="7" presetID="10" presetClass="entr" presetSubtype="0" fill="hold" nodeType="withEffect">
                                  <p:stCondLst>
                                    <p:cond delay="0"/>
                                  </p:stCondLst>
                                  <p:childTnLst>
                                    <p:set>
                                      <p:cBhvr>
                                        <p:cTn id="8" dur="1" fill="hold">
                                          <p:stCondLst>
                                            <p:cond delay="0"/>
                                          </p:stCondLst>
                                        </p:cTn>
                                        <p:tgtEl>
                                          <p:spTgt spid="18435">
                                            <p:txEl>
                                              <p:pRg st="0" end="0"/>
                                            </p:txEl>
                                          </p:spTgt>
                                        </p:tgtEl>
                                        <p:attrNameLst>
                                          <p:attrName>style.visibility</p:attrName>
                                        </p:attrNameLst>
                                      </p:cBhvr>
                                      <p:to>
                                        <p:strVal val="visible"/>
                                      </p:to>
                                    </p:set>
                                    <p:animEffect transition="in" filter="fade">
                                      <p:cBhvr>
                                        <p:cTn id="9" dur="1000"/>
                                        <p:tgtEl>
                                          <p:spTgt spid="18435">
                                            <p:txEl>
                                              <p:pRg st="0" end="0"/>
                                            </p:txEl>
                                          </p:spTgt>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18453"/>
                                        </p:tgtEl>
                                        <p:attrNameLst>
                                          <p:attrName>style.visibility</p:attrName>
                                        </p:attrNameLst>
                                      </p:cBhvr>
                                      <p:to>
                                        <p:strVal val="visible"/>
                                      </p:to>
                                    </p:set>
                                    <p:animEffect transition="in" filter="fade">
                                      <p:cBhvr>
                                        <p:cTn id="12" dur="2000"/>
                                        <p:tgtEl>
                                          <p:spTgt spid="18453"/>
                                        </p:tgtEl>
                                      </p:cBhvr>
                                    </p:animEffect>
                                  </p:childTnLst>
                                </p:cTn>
                              </p:par>
                            </p:childTnLst>
                          </p:cTn>
                        </p:par>
                        <p:par>
                          <p:cTn id="13" fill="hold" nodeType="afterGroup">
                            <p:stCondLst>
                              <p:cond delay="10001"/>
                            </p:stCondLst>
                            <p:childTnLst>
                              <p:par>
                                <p:cTn id="14" presetID="10" presetClass="entr" presetSubtype="0" fill="hold" nodeType="afterEffect">
                                  <p:stCondLst>
                                    <p:cond delay="0"/>
                                  </p:stCondLst>
                                  <p:childTnLst>
                                    <p:set>
                                      <p:cBhvr>
                                        <p:cTn id="15" dur="1" fill="hold">
                                          <p:stCondLst>
                                            <p:cond delay="0"/>
                                          </p:stCondLst>
                                        </p:cTn>
                                        <p:tgtEl>
                                          <p:spTgt spid="18440">
                                            <p:txEl>
                                              <p:pRg st="0" end="0"/>
                                            </p:txEl>
                                          </p:spTgt>
                                        </p:tgtEl>
                                        <p:attrNameLst>
                                          <p:attrName>style.visibility</p:attrName>
                                        </p:attrNameLst>
                                      </p:cBhvr>
                                      <p:to>
                                        <p:strVal val="visible"/>
                                      </p:to>
                                    </p:set>
                                    <p:animEffect transition="in" filter="fade">
                                      <p:cBhvr>
                                        <p:cTn id="16" dur="1000"/>
                                        <p:tgtEl>
                                          <p:spTgt spid="18440">
                                            <p:txEl>
                                              <p:pRg st="0" end="0"/>
                                            </p:txEl>
                                          </p:spTgt>
                                        </p:tgtEl>
                                      </p:cBhvr>
                                    </p:animEffect>
                                  </p:childTnLst>
                                </p:cTn>
                              </p:par>
                            </p:childTnLst>
                          </p:cTn>
                        </p:par>
                        <p:par>
                          <p:cTn id="17" fill="hold" nodeType="afterGroup">
                            <p:stCondLst>
                              <p:cond delay="11001"/>
                            </p:stCondLst>
                            <p:childTnLst>
                              <p:par>
                                <p:cTn id="18" presetID="10" presetClass="entr" presetSubtype="0" fill="hold" nodeType="afterEffect">
                                  <p:stCondLst>
                                    <p:cond delay="0"/>
                                  </p:stCondLst>
                                  <p:childTnLst>
                                    <p:set>
                                      <p:cBhvr>
                                        <p:cTn id="19" dur="1" fill="hold">
                                          <p:stCondLst>
                                            <p:cond delay="0"/>
                                          </p:stCondLst>
                                        </p:cTn>
                                        <p:tgtEl>
                                          <p:spTgt spid="18441">
                                            <p:txEl>
                                              <p:pRg st="0" end="0"/>
                                            </p:txEl>
                                          </p:spTgt>
                                        </p:tgtEl>
                                        <p:attrNameLst>
                                          <p:attrName>style.visibility</p:attrName>
                                        </p:attrNameLst>
                                      </p:cBhvr>
                                      <p:to>
                                        <p:strVal val="visible"/>
                                      </p:to>
                                    </p:set>
                                    <p:animEffect transition="in" filter="fade">
                                      <p:cBhvr>
                                        <p:cTn id="20" dur="1000"/>
                                        <p:tgtEl>
                                          <p:spTgt spid="18441">
                                            <p:txEl>
                                              <p:pRg st="0" end="0"/>
                                            </p:txEl>
                                          </p:spTgt>
                                        </p:tgtEl>
                                      </p:cBhvr>
                                    </p:animEffect>
                                  </p:childTnLst>
                                </p:cTn>
                              </p:par>
                            </p:childTnLst>
                          </p:cTn>
                        </p:par>
                        <p:par>
                          <p:cTn id="21" fill="hold" nodeType="afterGroup">
                            <p:stCondLst>
                              <p:cond delay="12001"/>
                            </p:stCondLst>
                            <p:childTnLst>
                              <p:par>
                                <p:cTn id="22" presetID="10" presetClass="entr" presetSubtype="0" fill="hold" nodeType="afterEffect">
                                  <p:stCondLst>
                                    <p:cond delay="0"/>
                                  </p:stCondLst>
                                  <p:childTnLst>
                                    <p:set>
                                      <p:cBhvr>
                                        <p:cTn id="23" dur="1" fill="hold">
                                          <p:stCondLst>
                                            <p:cond delay="0"/>
                                          </p:stCondLst>
                                        </p:cTn>
                                        <p:tgtEl>
                                          <p:spTgt spid="18442">
                                            <p:txEl>
                                              <p:pRg st="0" end="0"/>
                                            </p:txEl>
                                          </p:spTgt>
                                        </p:tgtEl>
                                        <p:attrNameLst>
                                          <p:attrName>style.visibility</p:attrName>
                                        </p:attrNameLst>
                                      </p:cBhvr>
                                      <p:to>
                                        <p:strVal val="visible"/>
                                      </p:to>
                                    </p:set>
                                    <p:animEffect transition="in" filter="fade">
                                      <p:cBhvr>
                                        <p:cTn id="24" dur="1000"/>
                                        <p:tgtEl>
                                          <p:spTgt spid="18442">
                                            <p:txEl>
                                              <p:pRg st="0" end="0"/>
                                            </p:txEl>
                                          </p:spTgt>
                                        </p:tgtEl>
                                      </p:cBhvr>
                                    </p:animEffect>
                                  </p:childTnLst>
                                </p:cTn>
                              </p:par>
                            </p:childTnLst>
                          </p:cTn>
                        </p:par>
                        <p:par>
                          <p:cTn id="25" fill="hold" nodeType="afterGroup">
                            <p:stCondLst>
                              <p:cond delay="13001"/>
                            </p:stCondLst>
                            <p:childTnLst>
                              <p:par>
                                <p:cTn id="26" presetID="10" presetClass="entr" presetSubtype="0" fill="hold" nodeType="afterEffect">
                                  <p:stCondLst>
                                    <p:cond delay="0"/>
                                  </p:stCondLst>
                                  <p:childTnLst>
                                    <p:set>
                                      <p:cBhvr>
                                        <p:cTn id="27" dur="1" fill="hold">
                                          <p:stCondLst>
                                            <p:cond delay="0"/>
                                          </p:stCondLst>
                                        </p:cTn>
                                        <p:tgtEl>
                                          <p:spTgt spid="18443">
                                            <p:txEl>
                                              <p:pRg st="0" end="0"/>
                                            </p:txEl>
                                          </p:spTgt>
                                        </p:tgtEl>
                                        <p:attrNameLst>
                                          <p:attrName>style.visibility</p:attrName>
                                        </p:attrNameLst>
                                      </p:cBhvr>
                                      <p:to>
                                        <p:strVal val="visible"/>
                                      </p:to>
                                    </p:set>
                                    <p:animEffect transition="in" filter="fade">
                                      <p:cBhvr>
                                        <p:cTn id="28" dur="1000"/>
                                        <p:tgtEl>
                                          <p:spTgt spid="18443">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mph" presetSubtype="0" repeatCount="indefinite" fill="hold" grpId="0" nodeType="clickEffect">
                                  <p:stCondLst>
                                    <p:cond delay="0"/>
                                  </p:stCondLst>
                                  <p:endCondLst>
                                    <p:cond evt="onNext" delay="0">
                                      <p:tgtEl>
                                        <p:sldTgt/>
                                      </p:tgtEl>
                                    </p:cond>
                                  </p:endCondLst>
                                  <p:childTnLst>
                                    <p:animEffect transition="out" filter="fade">
                                      <p:cBhvr>
                                        <p:cTn id="32" dur="500" tmFilter="0, 0; .2, .5; .8, .5; 1, 0"/>
                                        <p:tgtEl>
                                          <p:spTgt spid="18438"/>
                                        </p:tgtEl>
                                      </p:cBhvr>
                                    </p:animEffect>
                                    <p:animScale>
                                      <p:cBhvr>
                                        <p:cTn id="33" dur="250" autoRev="1" fill="hold"/>
                                        <p:tgtEl>
                                          <p:spTgt spid="1843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34" fill="hold" display="0">
                  <p:stCondLst>
                    <p:cond delay="indefinite"/>
                  </p:stCondLst>
                  <p:endCondLst>
                    <p:cond evt="onNext" delay="0">
                      <p:tgtEl>
                        <p:sldTgt/>
                      </p:tgtEl>
                    </p:cond>
                    <p:cond evt="onPrev" delay="0">
                      <p:tgtEl>
                        <p:sldTgt/>
                      </p:tgtEl>
                    </p:cond>
                    <p:cond evt="onStopAudio" delay="0">
                      <p:tgtEl>
                        <p:sldTgt/>
                      </p:tgtEl>
                    </p:cond>
                  </p:endCondLst>
                </p:cTn>
                <p:tgtEl>
                  <p:spTgt spid="18444"/>
                </p:tgtEl>
              </p:cMediaNode>
            </p:audio>
          </p:childTnLst>
        </p:cTn>
      </p:par>
    </p:tnLst>
    <p:bldLst>
      <p:bldP spid="18438" grpId="0" animBg="1"/>
      <p:bldP spid="1845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50800" cap="flat" cmpd="sng" algn="ctr">
          <a:solidFill>
            <a:srgbClr val="0033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rgbClr val="FFFF99"/>
            </a:solidFill>
            <a:effectLst/>
            <a:latin typeface="Arial" panose="020B0604020202020204" pitchFamily="34" charset="0"/>
          </a:defRPr>
        </a:defPPr>
      </a:lstStyle>
    </a:spDef>
    <a:lnDef>
      <a:spPr bwMode="auto">
        <a:xfrm>
          <a:off x="0" y="0"/>
          <a:ext cx="1" cy="1"/>
        </a:xfrm>
        <a:custGeom>
          <a:avLst/>
          <a:gdLst/>
          <a:ahLst/>
          <a:cxnLst/>
          <a:rect l="0" t="0" r="0" b="0"/>
          <a:pathLst/>
        </a:custGeom>
        <a:noFill/>
        <a:ln w="50800" cap="flat" cmpd="sng" algn="ctr">
          <a:solidFill>
            <a:srgbClr val="0033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rgbClr val="FFFF99"/>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1847</TotalTime>
  <Words>1120</Words>
  <Application>Microsoft Office PowerPoint</Application>
  <PresentationFormat>On-screen Show (4:3)</PresentationFormat>
  <Paragraphs>220</Paragraphs>
  <Slides>18</Slides>
  <Notes>0</Notes>
  <HiddenSlides>0</HiddenSlides>
  <MMClips>17</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Arial Black</vt:lpstr>
      <vt:lpstr>Arial Narrow</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cusd</dc:creator>
  <cp:lastModifiedBy>Ginger Dreyer</cp:lastModifiedBy>
  <cp:revision>61</cp:revision>
  <dcterms:created xsi:type="dcterms:W3CDTF">2008-05-03T17:38:45Z</dcterms:created>
  <dcterms:modified xsi:type="dcterms:W3CDTF">2023-09-21T15:19:14Z</dcterms:modified>
</cp:coreProperties>
</file>